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8" r:id="rId2"/>
    <p:sldId id="303" r:id="rId3"/>
    <p:sldId id="297" r:id="rId4"/>
    <p:sldId id="269" r:id="rId5"/>
    <p:sldId id="275" r:id="rId6"/>
    <p:sldId id="277" r:id="rId7"/>
    <p:sldId id="276" r:id="rId8"/>
    <p:sldId id="278" r:id="rId9"/>
    <p:sldId id="300" r:id="rId10"/>
    <p:sldId id="301" r:id="rId11"/>
    <p:sldId id="279" r:id="rId12"/>
    <p:sldId id="292" r:id="rId13"/>
    <p:sldId id="290" r:id="rId14"/>
    <p:sldId id="287" r:id="rId15"/>
    <p:sldId id="302" r:id="rId16"/>
    <p:sldId id="288" r:id="rId17"/>
    <p:sldId id="286" r:id="rId18"/>
    <p:sldId id="293" r:id="rId19"/>
    <p:sldId id="306" r:id="rId20"/>
    <p:sldId id="283" r:id="rId21"/>
    <p:sldId id="310" r:id="rId22"/>
    <p:sldId id="307" r:id="rId23"/>
    <p:sldId id="308" r:id="rId24"/>
    <p:sldId id="309" r:id="rId25"/>
    <p:sldId id="299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7675"/>
    <a:srgbClr val="FFAFAD"/>
    <a:srgbClr val="5F5F5F"/>
    <a:srgbClr val="BACDE6"/>
    <a:srgbClr val="3E3E3E"/>
    <a:srgbClr val="B1B1B1"/>
    <a:srgbClr val="CDCDCD"/>
    <a:srgbClr val="8085E8"/>
    <a:srgbClr val="90A0B4"/>
    <a:srgbClr val="9FA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4"/>
    <p:restoredTop sz="74262"/>
  </p:normalViewPr>
  <p:slideViewPr>
    <p:cSldViewPr snapToGrid="0" snapToObjects="1">
      <p:cViewPr varScale="1">
        <p:scale>
          <a:sx n="120" d="100"/>
          <a:sy n="120" d="100"/>
        </p:scale>
        <p:origin x="1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D4739-DEC4-3449-84DD-1372CBCBD174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4133F8-9005-1D4B-A24A-612F95CD4F32}">
      <dgm:prSet phldrT="[Text]" custT="1"/>
      <dgm:spPr>
        <a:solidFill>
          <a:srgbClr val="00B0F0"/>
        </a:solidFill>
        <a:ln>
          <a:solidFill>
            <a:srgbClr val="375D8A"/>
          </a:solidFill>
        </a:ln>
      </dgm:spPr>
      <dgm:t>
        <a:bodyPr/>
        <a:lstStyle/>
        <a:p>
          <a:r>
            <a:rPr lang="en-US" sz="1400">
              <a:latin typeface="Helvetica" charset="0"/>
              <a:ea typeface="Helvetica" charset="0"/>
              <a:cs typeface="Helvetica" charset="0"/>
            </a:rPr>
            <a:t>P0</a:t>
          </a:r>
        </a:p>
      </dgm:t>
    </dgm:pt>
    <dgm:pt modelId="{FA6F9862-B097-2747-9AAB-292FE94ED666}" type="parTrans" cxnId="{F8F938CD-4653-5646-A4C1-2D3AA8EEF3A1}">
      <dgm:prSet/>
      <dgm:spPr/>
      <dgm:t>
        <a:bodyPr/>
        <a:lstStyle/>
        <a:p>
          <a:endParaRPr lang="en-US" sz="1600"/>
        </a:p>
      </dgm:t>
    </dgm:pt>
    <dgm:pt modelId="{47FF57BA-F28A-B04F-93DA-22763902F446}" type="sibTrans" cxnId="{F8F938CD-4653-5646-A4C1-2D3AA8EEF3A1}">
      <dgm:prSet/>
      <dgm:spPr/>
      <dgm:t>
        <a:bodyPr/>
        <a:lstStyle/>
        <a:p>
          <a:endParaRPr lang="en-US" sz="1600"/>
        </a:p>
      </dgm:t>
    </dgm:pt>
    <dgm:pt modelId="{753A50FC-DDB4-4A46-84F2-753E4AB9ABE5}">
      <dgm:prSet phldrT="[Text]" custT="1"/>
      <dgm:spPr/>
      <dgm:t>
        <a:bodyPr/>
        <a:lstStyle/>
        <a:p>
          <a:r>
            <a:rPr lang="en-US" sz="1400">
              <a:latin typeface="Helvetica" charset="0"/>
              <a:ea typeface="Helvetica" charset="0"/>
              <a:cs typeface="Helvetica" charset="0"/>
            </a:rPr>
            <a:t>P2</a:t>
          </a:r>
        </a:p>
      </dgm:t>
    </dgm:pt>
    <dgm:pt modelId="{E22542A5-DB56-7841-92ED-AC600A25658E}" type="parTrans" cxnId="{21A047F7-F2F9-6246-8E37-A6EEF848F69A}">
      <dgm:prSet custT="1"/>
      <dgm:spPr>
        <a:solidFill>
          <a:schemeClr val="tx1"/>
        </a:solidFill>
      </dgm:spPr>
      <dgm:t>
        <a:bodyPr/>
        <a:lstStyle/>
        <a:p>
          <a:endParaRPr lang="en-US" sz="400"/>
        </a:p>
      </dgm:t>
    </dgm:pt>
    <dgm:pt modelId="{1C6F3DD4-3482-B640-9D66-4301BA35E31C}" type="sibTrans" cxnId="{21A047F7-F2F9-6246-8E37-A6EEF848F69A}">
      <dgm:prSet/>
      <dgm:spPr/>
      <dgm:t>
        <a:bodyPr/>
        <a:lstStyle/>
        <a:p>
          <a:endParaRPr lang="en-US" sz="1600"/>
        </a:p>
      </dgm:t>
    </dgm:pt>
    <dgm:pt modelId="{C648391C-D139-6E48-9361-0F4D9564D15E}">
      <dgm:prSet phldrT="[Text]" custT="1"/>
      <dgm:spPr/>
      <dgm:t>
        <a:bodyPr/>
        <a:lstStyle/>
        <a:p>
          <a:r>
            <a:rPr lang="en-US" sz="1400">
              <a:latin typeface="Helvetica" charset="0"/>
              <a:ea typeface="Helvetica" charset="0"/>
              <a:cs typeface="Helvetica" charset="0"/>
            </a:rPr>
            <a:t>P3</a:t>
          </a:r>
        </a:p>
      </dgm:t>
    </dgm:pt>
    <dgm:pt modelId="{5BBCF67C-377D-F34A-99AC-EB02A7541A9C}" type="parTrans" cxnId="{CC7E36C6-3CFD-F34B-8C9E-12222FAED853}">
      <dgm:prSet custT="1"/>
      <dgm:spPr>
        <a:solidFill>
          <a:schemeClr val="tx1"/>
        </a:solidFill>
      </dgm:spPr>
      <dgm:t>
        <a:bodyPr/>
        <a:lstStyle/>
        <a:p>
          <a:endParaRPr lang="en-US" sz="400"/>
        </a:p>
      </dgm:t>
    </dgm:pt>
    <dgm:pt modelId="{86F9D092-A6D4-7941-8746-6D7B499A895D}" type="sibTrans" cxnId="{CC7E36C6-3CFD-F34B-8C9E-12222FAED853}">
      <dgm:prSet/>
      <dgm:spPr/>
      <dgm:t>
        <a:bodyPr/>
        <a:lstStyle/>
        <a:p>
          <a:endParaRPr lang="en-US" sz="1600"/>
        </a:p>
      </dgm:t>
    </dgm:pt>
    <dgm:pt modelId="{5EBA036B-EFFD-E346-BAB3-63B9798891A8}">
      <dgm:prSet phldrT="[Text]" custT="1"/>
      <dgm:spPr/>
      <dgm:t>
        <a:bodyPr/>
        <a:lstStyle/>
        <a:p>
          <a:r>
            <a:rPr lang="en-US" sz="1400">
              <a:latin typeface="Helvetica" charset="0"/>
              <a:ea typeface="Helvetica" charset="0"/>
              <a:cs typeface="Helvetica" charset="0"/>
            </a:rPr>
            <a:t>P4</a:t>
          </a:r>
        </a:p>
      </dgm:t>
    </dgm:pt>
    <dgm:pt modelId="{AAB8DC61-7893-3A4B-9D7B-D1775EDAADC7}" type="parTrans" cxnId="{538F01B8-3E50-034E-96EB-00193A40161C}">
      <dgm:prSet custT="1"/>
      <dgm:spPr>
        <a:solidFill>
          <a:schemeClr val="tx1"/>
        </a:solidFill>
      </dgm:spPr>
      <dgm:t>
        <a:bodyPr/>
        <a:lstStyle/>
        <a:p>
          <a:endParaRPr lang="en-US" sz="400"/>
        </a:p>
      </dgm:t>
    </dgm:pt>
    <dgm:pt modelId="{05E6092B-ADBD-2842-944B-AC53061058AB}" type="sibTrans" cxnId="{538F01B8-3E50-034E-96EB-00193A40161C}">
      <dgm:prSet/>
      <dgm:spPr/>
      <dgm:t>
        <a:bodyPr/>
        <a:lstStyle/>
        <a:p>
          <a:endParaRPr lang="en-US" sz="1600"/>
        </a:p>
      </dgm:t>
    </dgm:pt>
    <dgm:pt modelId="{99158C2A-099D-8A42-B2C6-B5DAFF800AE4}">
      <dgm:prSet phldrT="[Text]" custT="1"/>
      <dgm:spPr/>
      <dgm:t>
        <a:bodyPr/>
        <a:lstStyle/>
        <a:p>
          <a:r>
            <a:rPr lang="en-US" sz="1400">
              <a:latin typeface="Helvetica" charset="0"/>
              <a:ea typeface="Helvetica" charset="0"/>
              <a:cs typeface="Helvetica" charset="0"/>
            </a:rPr>
            <a:t>P1</a:t>
          </a:r>
        </a:p>
      </dgm:t>
    </dgm:pt>
    <dgm:pt modelId="{C3423FC5-7197-B145-8F5F-8105F94331A3}" type="parTrans" cxnId="{606B6E50-C3EC-1F4B-A44D-4BF9D3A5C1EA}">
      <dgm:prSet custT="1"/>
      <dgm:spPr>
        <a:solidFill>
          <a:schemeClr val="tx1"/>
        </a:solidFill>
      </dgm:spPr>
      <dgm:t>
        <a:bodyPr/>
        <a:lstStyle/>
        <a:p>
          <a:endParaRPr lang="en-US" sz="400"/>
        </a:p>
      </dgm:t>
    </dgm:pt>
    <dgm:pt modelId="{FB0DDC4F-3DAD-AF42-8815-9CFA4FD51277}" type="sibTrans" cxnId="{606B6E50-C3EC-1F4B-A44D-4BF9D3A5C1EA}">
      <dgm:prSet/>
      <dgm:spPr/>
      <dgm:t>
        <a:bodyPr/>
        <a:lstStyle/>
        <a:p>
          <a:endParaRPr lang="en-US" sz="1600"/>
        </a:p>
      </dgm:t>
    </dgm:pt>
    <dgm:pt modelId="{2A4F5DF8-5CA5-144B-BDC8-FF87AA4FCAC2}" type="pres">
      <dgm:prSet presAssocID="{2ECD4739-DEC4-3449-84DD-1372CBCBD1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6356A-634F-9A42-9E03-A8FD8EC7E4A6}" type="pres">
      <dgm:prSet presAssocID="{D74133F8-9005-1D4B-A24A-612F95CD4F32}" presName="centerShape" presStyleLbl="node0" presStyleIdx="0" presStyleCnt="1"/>
      <dgm:spPr/>
      <dgm:t>
        <a:bodyPr/>
        <a:lstStyle/>
        <a:p>
          <a:endParaRPr lang="en-US"/>
        </a:p>
      </dgm:t>
    </dgm:pt>
    <dgm:pt modelId="{8AF16CBC-F4ED-5848-9DAC-4BF4EDBC7CCF}" type="pres">
      <dgm:prSet presAssocID="{E22542A5-DB56-7841-92ED-AC600A25658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CD27C642-6964-254D-AD11-BB06E0346042}" type="pres">
      <dgm:prSet presAssocID="{E22542A5-DB56-7841-92ED-AC600A25658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9D672C5-581B-C44A-8323-DFAB5BD83D3B}" type="pres">
      <dgm:prSet presAssocID="{753A50FC-DDB4-4A46-84F2-753E4AB9AB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4E78C-97C0-FC49-B73E-D882D62FFA2A}" type="pres">
      <dgm:prSet presAssocID="{5BBCF67C-377D-F34A-99AC-EB02A7541A9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4C7F448-4A6F-FF42-8346-86B1DE1EFFD2}" type="pres">
      <dgm:prSet presAssocID="{5BBCF67C-377D-F34A-99AC-EB02A7541A9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BF93C1D-5ED1-5146-A64C-6E25B40A2F08}" type="pres">
      <dgm:prSet presAssocID="{C648391C-D139-6E48-9361-0F4D9564D15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57EED-55B1-EE4D-BEEF-51117C911DA3}" type="pres">
      <dgm:prSet presAssocID="{AAB8DC61-7893-3A4B-9D7B-D1775EDAADC7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8301714-333F-5A43-B939-B67D1EE4CEE9}" type="pres">
      <dgm:prSet presAssocID="{AAB8DC61-7893-3A4B-9D7B-D1775EDAADC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3A2BEB7-2778-364C-B69D-B1340A398E97}" type="pres">
      <dgm:prSet presAssocID="{5EBA036B-EFFD-E346-BAB3-63B9798891A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7B625-7C39-7741-8EB5-3935ADCEAD1E}" type="pres">
      <dgm:prSet presAssocID="{C3423FC5-7197-B145-8F5F-8105F94331A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54C3CA9-4185-6D4C-B93D-CE1A461BA1DA}" type="pres">
      <dgm:prSet presAssocID="{C3423FC5-7197-B145-8F5F-8105F94331A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0A5EAD7-7825-214C-BC08-AFF07BBB6AB8}" type="pres">
      <dgm:prSet presAssocID="{99158C2A-099D-8A42-B2C6-B5DAFF800A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A29E1B-24F8-4D4D-8CBD-D5140673EB70}" type="presOf" srcId="{C3423FC5-7197-B145-8F5F-8105F94331A3}" destId="{BA57B625-7C39-7741-8EB5-3935ADCEAD1E}" srcOrd="0" destOrd="0" presId="urn:microsoft.com/office/officeart/2005/8/layout/radial5"/>
    <dgm:cxn modelId="{508CED29-2B7D-1F47-896B-150A9AA26627}" type="presOf" srcId="{753A50FC-DDB4-4A46-84F2-753E4AB9ABE5}" destId="{19D672C5-581B-C44A-8323-DFAB5BD83D3B}" srcOrd="0" destOrd="0" presId="urn:microsoft.com/office/officeart/2005/8/layout/radial5"/>
    <dgm:cxn modelId="{538F01B8-3E50-034E-96EB-00193A40161C}" srcId="{D74133F8-9005-1D4B-A24A-612F95CD4F32}" destId="{5EBA036B-EFFD-E346-BAB3-63B9798891A8}" srcOrd="2" destOrd="0" parTransId="{AAB8DC61-7893-3A4B-9D7B-D1775EDAADC7}" sibTransId="{05E6092B-ADBD-2842-944B-AC53061058AB}"/>
    <dgm:cxn modelId="{37A8D924-0079-3F4D-88FB-4B43E3D7F935}" type="presOf" srcId="{99158C2A-099D-8A42-B2C6-B5DAFF800AE4}" destId="{80A5EAD7-7825-214C-BC08-AFF07BBB6AB8}" srcOrd="0" destOrd="0" presId="urn:microsoft.com/office/officeart/2005/8/layout/radial5"/>
    <dgm:cxn modelId="{889EC221-31C0-9543-834D-173FB8E92646}" type="presOf" srcId="{E22542A5-DB56-7841-92ED-AC600A25658E}" destId="{CD27C642-6964-254D-AD11-BB06E0346042}" srcOrd="1" destOrd="0" presId="urn:microsoft.com/office/officeart/2005/8/layout/radial5"/>
    <dgm:cxn modelId="{20B5F9FC-1D98-C441-BA46-8154BCA3BB8F}" type="presOf" srcId="{5BBCF67C-377D-F34A-99AC-EB02A7541A9C}" destId="{04C7F448-4A6F-FF42-8346-86B1DE1EFFD2}" srcOrd="1" destOrd="0" presId="urn:microsoft.com/office/officeart/2005/8/layout/radial5"/>
    <dgm:cxn modelId="{F8F938CD-4653-5646-A4C1-2D3AA8EEF3A1}" srcId="{2ECD4739-DEC4-3449-84DD-1372CBCBD174}" destId="{D74133F8-9005-1D4B-A24A-612F95CD4F32}" srcOrd="0" destOrd="0" parTransId="{FA6F9862-B097-2747-9AAB-292FE94ED666}" sibTransId="{47FF57BA-F28A-B04F-93DA-22763902F446}"/>
    <dgm:cxn modelId="{21A047F7-F2F9-6246-8E37-A6EEF848F69A}" srcId="{D74133F8-9005-1D4B-A24A-612F95CD4F32}" destId="{753A50FC-DDB4-4A46-84F2-753E4AB9ABE5}" srcOrd="0" destOrd="0" parTransId="{E22542A5-DB56-7841-92ED-AC600A25658E}" sibTransId="{1C6F3DD4-3482-B640-9D66-4301BA35E31C}"/>
    <dgm:cxn modelId="{8DBF1197-A261-CD44-89E0-A16DD9FA2EF5}" type="presOf" srcId="{2ECD4739-DEC4-3449-84DD-1372CBCBD174}" destId="{2A4F5DF8-5CA5-144B-BDC8-FF87AA4FCAC2}" srcOrd="0" destOrd="0" presId="urn:microsoft.com/office/officeart/2005/8/layout/radial5"/>
    <dgm:cxn modelId="{184D4EB6-9386-664D-8CAA-50CABEA42812}" type="presOf" srcId="{C3423FC5-7197-B145-8F5F-8105F94331A3}" destId="{354C3CA9-4185-6D4C-B93D-CE1A461BA1DA}" srcOrd="1" destOrd="0" presId="urn:microsoft.com/office/officeart/2005/8/layout/radial5"/>
    <dgm:cxn modelId="{D746AF02-9B08-624E-A4C5-B2B7C0C2343A}" type="presOf" srcId="{AAB8DC61-7893-3A4B-9D7B-D1775EDAADC7}" destId="{A8301714-333F-5A43-B939-B67D1EE4CEE9}" srcOrd="1" destOrd="0" presId="urn:microsoft.com/office/officeart/2005/8/layout/radial5"/>
    <dgm:cxn modelId="{631EDCBA-7F24-C94F-B08A-E5AC7A7C3705}" type="presOf" srcId="{5BBCF67C-377D-F34A-99AC-EB02A7541A9C}" destId="{5134E78C-97C0-FC49-B73E-D882D62FFA2A}" srcOrd="0" destOrd="0" presId="urn:microsoft.com/office/officeart/2005/8/layout/radial5"/>
    <dgm:cxn modelId="{C2FAF74E-B0DF-4449-8C90-0DACCC8189BF}" type="presOf" srcId="{5EBA036B-EFFD-E346-BAB3-63B9798891A8}" destId="{03A2BEB7-2778-364C-B69D-B1340A398E97}" srcOrd="0" destOrd="0" presId="urn:microsoft.com/office/officeart/2005/8/layout/radial5"/>
    <dgm:cxn modelId="{FB095468-B742-2343-8F0E-8CDE20D2002C}" type="presOf" srcId="{AAB8DC61-7893-3A4B-9D7B-D1775EDAADC7}" destId="{F1757EED-55B1-EE4D-BEEF-51117C911DA3}" srcOrd="0" destOrd="0" presId="urn:microsoft.com/office/officeart/2005/8/layout/radial5"/>
    <dgm:cxn modelId="{0B59D895-60DA-4E47-A95B-69836BE742F4}" type="presOf" srcId="{D74133F8-9005-1D4B-A24A-612F95CD4F32}" destId="{6536356A-634F-9A42-9E03-A8FD8EC7E4A6}" srcOrd="0" destOrd="0" presId="urn:microsoft.com/office/officeart/2005/8/layout/radial5"/>
    <dgm:cxn modelId="{ADB16484-00D2-2843-8C92-DAB520E72D82}" type="presOf" srcId="{C648391C-D139-6E48-9361-0F4D9564D15E}" destId="{4BF93C1D-5ED1-5146-A64C-6E25B40A2F08}" srcOrd="0" destOrd="0" presId="urn:microsoft.com/office/officeart/2005/8/layout/radial5"/>
    <dgm:cxn modelId="{B375BD2D-9E2C-E241-997C-280B98D28044}" type="presOf" srcId="{E22542A5-DB56-7841-92ED-AC600A25658E}" destId="{8AF16CBC-F4ED-5848-9DAC-4BF4EDBC7CCF}" srcOrd="0" destOrd="0" presId="urn:microsoft.com/office/officeart/2005/8/layout/radial5"/>
    <dgm:cxn modelId="{606B6E50-C3EC-1F4B-A44D-4BF9D3A5C1EA}" srcId="{D74133F8-9005-1D4B-A24A-612F95CD4F32}" destId="{99158C2A-099D-8A42-B2C6-B5DAFF800AE4}" srcOrd="3" destOrd="0" parTransId="{C3423FC5-7197-B145-8F5F-8105F94331A3}" sibTransId="{FB0DDC4F-3DAD-AF42-8815-9CFA4FD51277}"/>
    <dgm:cxn modelId="{CC7E36C6-3CFD-F34B-8C9E-12222FAED853}" srcId="{D74133F8-9005-1D4B-A24A-612F95CD4F32}" destId="{C648391C-D139-6E48-9361-0F4D9564D15E}" srcOrd="1" destOrd="0" parTransId="{5BBCF67C-377D-F34A-99AC-EB02A7541A9C}" sibTransId="{86F9D092-A6D4-7941-8746-6D7B499A895D}"/>
    <dgm:cxn modelId="{2423B50E-263C-7742-B4E0-6CDCCC7A7EBB}" type="presParOf" srcId="{2A4F5DF8-5CA5-144B-BDC8-FF87AA4FCAC2}" destId="{6536356A-634F-9A42-9E03-A8FD8EC7E4A6}" srcOrd="0" destOrd="0" presId="urn:microsoft.com/office/officeart/2005/8/layout/radial5"/>
    <dgm:cxn modelId="{4338B74A-3E2D-A94D-9AFC-6E474F8CDA51}" type="presParOf" srcId="{2A4F5DF8-5CA5-144B-BDC8-FF87AA4FCAC2}" destId="{8AF16CBC-F4ED-5848-9DAC-4BF4EDBC7CCF}" srcOrd="1" destOrd="0" presId="urn:microsoft.com/office/officeart/2005/8/layout/radial5"/>
    <dgm:cxn modelId="{87FBC199-83F9-8741-AE83-0F997335702F}" type="presParOf" srcId="{8AF16CBC-F4ED-5848-9DAC-4BF4EDBC7CCF}" destId="{CD27C642-6964-254D-AD11-BB06E0346042}" srcOrd="0" destOrd="0" presId="urn:microsoft.com/office/officeart/2005/8/layout/radial5"/>
    <dgm:cxn modelId="{CD332FE9-3DEF-1D46-8307-2DD6B2856716}" type="presParOf" srcId="{2A4F5DF8-5CA5-144B-BDC8-FF87AA4FCAC2}" destId="{19D672C5-581B-C44A-8323-DFAB5BD83D3B}" srcOrd="2" destOrd="0" presId="urn:microsoft.com/office/officeart/2005/8/layout/radial5"/>
    <dgm:cxn modelId="{431D9E3A-CAB0-9740-B8EE-42C42E666081}" type="presParOf" srcId="{2A4F5DF8-5CA5-144B-BDC8-FF87AA4FCAC2}" destId="{5134E78C-97C0-FC49-B73E-D882D62FFA2A}" srcOrd="3" destOrd="0" presId="urn:microsoft.com/office/officeart/2005/8/layout/radial5"/>
    <dgm:cxn modelId="{BB63586E-03CA-E74A-8A1A-80F4F147A63E}" type="presParOf" srcId="{5134E78C-97C0-FC49-B73E-D882D62FFA2A}" destId="{04C7F448-4A6F-FF42-8346-86B1DE1EFFD2}" srcOrd="0" destOrd="0" presId="urn:microsoft.com/office/officeart/2005/8/layout/radial5"/>
    <dgm:cxn modelId="{ADE78089-E28F-7F40-9E89-C650F8A797DA}" type="presParOf" srcId="{2A4F5DF8-5CA5-144B-BDC8-FF87AA4FCAC2}" destId="{4BF93C1D-5ED1-5146-A64C-6E25B40A2F08}" srcOrd="4" destOrd="0" presId="urn:microsoft.com/office/officeart/2005/8/layout/radial5"/>
    <dgm:cxn modelId="{1D9DC036-041D-7641-BECF-3E4EBF1D3578}" type="presParOf" srcId="{2A4F5DF8-5CA5-144B-BDC8-FF87AA4FCAC2}" destId="{F1757EED-55B1-EE4D-BEEF-51117C911DA3}" srcOrd="5" destOrd="0" presId="urn:microsoft.com/office/officeart/2005/8/layout/radial5"/>
    <dgm:cxn modelId="{FB6D0DF4-224E-5D4A-BB52-BB7606234479}" type="presParOf" srcId="{F1757EED-55B1-EE4D-BEEF-51117C911DA3}" destId="{A8301714-333F-5A43-B939-B67D1EE4CEE9}" srcOrd="0" destOrd="0" presId="urn:microsoft.com/office/officeart/2005/8/layout/radial5"/>
    <dgm:cxn modelId="{CCF8D662-0CE6-A44A-8FBC-5CF19985DA89}" type="presParOf" srcId="{2A4F5DF8-5CA5-144B-BDC8-FF87AA4FCAC2}" destId="{03A2BEB7-2778-364C-B69D-B1340A398E97}" srcOrd="6" destOrd="0" presId="urn:microsoft.com/office/officeart/2005/8/layout/radial5"/>
    <dgm:cxn modelId="{F839AD5C-1726-5D47-9A65-B38CE503A35F}" type="presParOf" srcId="{2A4F5DF8-5CA5-144B-BDC8-FF87AA4FCAC2}" destId="{BA57B625-7C39-7741-8EB5-3935ADCEAD1E}" srcOrd="7" destOrd="0" presId="urn:microsoft.com/office/officeart/2005/8/layout/radial5"/>
    <dgm:cxn modelId="{369A2C74-5DE6-F442-9668-CEF462B553A9}" type="presParOf" srcId="{BA57B625-7C39-7741-8EB5-3935ADCEAD1E}" destId="{354C3CA9-4185-6D4C-B93D-CE1A461BA1DA}" srcOrd="0" destOrd="0" presId="urn:microsoft.com/office/officeart/2005/8/layout/radial5"/>
    <dgm:cxn modelId="{B909B976-C1D0-2B48-94D1-38A7467131CA}" type="presParOf" srcId="{2A4F5DF8-5CA5-144B-BDC8-FF87AA4FCAC2}" destId="{80A5EAD7-7825-214C-BC08-AFF07BBB6AB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6356A-634F-9A42-9E03-A8FD8EC7E4A6}">
      <dsp:nvSpPr>
        <dsp:cNvPr id="0" name=""/>
        <dsp:cNvSpPr/>
      </dsp:nvSpPr>
      <dsp:spPr>
        <a:xfrm>
          <a:off x="956765" y="533038"/>
          <a:ext cx="380242" cy="38024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rgbClr val="375D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Helvetica" charset="0"/>
              <a:ea typeface="Helvetica" charset="0"/>
              <a:cs typeface="Helvetica" charset="0"/>
            </a:rPr>
            <a:t>P0</a:t>
          </a:r>
        </a:p>
      </dsp:txBody>
      <dsp:txXfrm>
        <a:off x="1012450" y="588723"/>
        <a:ext cx="268872" cy="268872"/>
      </dsp:txXfrm>
    </dsp:sp>
    <dsp:sp modelId="{8AF16CBC-F4ED-5848-9DAC-4BF4EDBC7CCF}">
      <dsp:nvSpPr>
        <dsp:cNvPr id="0" name=""/>
        <dsp:cNvSpPr/>
      </dsp:nvSpPr>
      <dsp:spPr>
        <a:xfrm rot="16200000">
          <a:off x="1106711" y="394870"/>
          <a:ext cx="80349" cy="12928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1118764" y="432779"/>
        <a:ext cx="56244" cy="77570"/>
      </dsp:txXfrm>
    </dsp:sp>
    <dsp:sp modelId="{19D672C5-581B-C44A-8323-DFAB5BD83D3B}">
      <dsp:nvSpPr>
        <dsp:cNvPr id="0" name=""/>
        <dsp:cNvSpPr/>
      </dsp:nvSpPr>
      <dsp:spPr>
        <a:xfrm>
          <a:off x="956765" y="1193"/>
          <a:ext cx="380242" cy="380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Helvetica" charset="0"/>
              <a:ea typeface="Helvetica" charset="0"/>
              <a:cs typeface="Helvetica" charset="0"/>
            </a:rPr>
            <a:t>P2</a:t>
          </a:r>
        </a:p>
      </dsp:txBody>
      <dsp:txXfrm>
        <a:off x="1012450" y="56878"/>
        <a:ext cx="268872" cy="268872"/>
      </dsp:txXfrm>
    </dsp:sp>
    <dsp:sp modelId="{5134E78C-97C0-FC49-B73E-D882D62FFA2A}">
      <dsp:nvSpPr>
        <dsp:cNvPr id="0" name=""/>
        <dsp:cNvSpPr/>
      </dsp:nvSpPr>
      <dsp:spPr>
        <a:xfrm>
          <a:off x="1370360" y="658518"/>
          <a:ext cx="80349" cy="12928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1370360" y="684374"/>
        <a:ext cx="56244" cy="77570"/>
      </dsp:txXfrm>
    </dsp:sp>
    <dsp:sp modelId="{4BF93C1D-5ED1-5146-A64C-6E25B40A2F08}">
      <dsp:nvSpPr>
        <dsp:cNvPr id="0" name=""/>
        <dsp:cNvSpPr/>
      </dsp:nvSpPr>
      <dsp:spPr>
        <a:xfrm>
          <a:off x="1488610" y="533038"/>
          <a:ext cx="380242" cy="380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Helvetica" charset="0"/>
              <a:ea typeface="Helvetica" charset="0"/>
              <a:cs typeface="Helvetica" charset="0"/>
            </a:rPr>
            <a:t>P3</a:t>
          </a:r>
        </a:p>
      </dsp:txBody>
      <dsp:txXfrm>
        <a:off x="1544295" y="588723"/>
        <a:ext cx="268872" cy="268872"/>
      </dsp:txXfrm>
    </dsp:sp>
    <dsp:sp modelId="{F1757EED-55B1-EE4D-BEEF-51117C911DA3}">
      <dsp:nvSpPr>
        <dsp:cNvPr id="0" name=""/>
        <dsp:cNvSpPr/>
      </dsp:nvSpPr>
      <dsp:spPr>
        <a:xfrm rot="5400000">
          <a:off x="1106711" y="922166"/>
          <a:ext cx="80349" cy="12928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1118764" y="935970"/>
        <a:ext cx="56244" cy="77570"/>
      </dsp:txXfrm>
    </dsp:sp>
    <dsp:sp modelId="{03A2BEB7-2778-364C-B69D-B1340A398E97}">
      <dsp:nvSpPr>
        <dsp:cNvPr id="0" name=""/>
        <dsp:cNvSpPr/>
      </dsp:nvSpPr>
      <dsp:spPr>
        <a:xfrm>
          <a:off x="956765" y="1064883"/>
          <a:ext cx="380242" cy="380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Helvetica" charset="0"/>
              <a:ea typeface="Helvetica" charset="0"/>
              <a:cs typeface="Helvetica" charset="0"/>
            </a:rPr>
            <a:t>P4</a:t>
          </a:r>
        </a:p>
      </dsp:txBody>
      <dsp:txXfrm>
        <a:off x="1012450" y="1120568"/>
        <a:ext cx="268872" cy="268872"/>
      </dsp:txXfrm>
    </dsp:sp>
    <dsp:sp modelId="{BA57B625-7C39-7741-8EB5-3935ADCEAD1E}">
      <dsp:nvSpPr>
        <dsp:cNvPr id="0" name=""/>
        <dsp:cNvSpPr/>
      </dsp:nvSpPr>
      <dsp:spPr>
        <a:xfrm rot="10800000">
          <a:off x="843063" y="658518"/>
          <a:ext cx="80349" cy="12928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10800000">
        <a:off x="867168" y="684374"/>
        <a:ext cx="56244" cy="77570"/>
      </dsp:txXfrm>
    </dsp:sp>
    <dsp:sp modelId="{80A5EAD7-7825-214C-BC08-AFF07BBB6AB8}">
      <dsp:nvSpPr>
        <dsp:cNvPr id="0" name=""/>
        <dsp:cNvSpPr/>
      </dsp:nvSpPr>
      <dsp:spPr>
        <a:xfrm>
          <a:off x="424920" y="533038"/>
          <a:ext cx="380242" cy="380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Helvetica" charset="0"/>
              <a:ea typeface="Helvetica" charset="0"/>
              <a:cs typeface="Helvetica" charset="0"/>
            </a:rPr>
            <a:t>P1</a:t>
          </a:r>
        </a:p>
      </dsp:txBody>
      <dsp:txXfrm>
        <a:off x="480605" y="588723"/>
        <a:ext cx="268872" cy="268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1AA18-52C5-7D4E-B717-71B345CF8917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D5DC3-7CD1-974F-8E4B-0079DF5A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0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Thanks for coming to this talk.</a:t>
            </a:r>
            <a:r>
              <a:rPr lang="en-US" baseline="0"/>
              <a:t> My name is Alex Merritt</a:t>
            </a:r>
          </a:p>
          <a:p>
            <a:r>
              <a:rPr lang="en-US" baseline="0"/>
              <a:t>This was an effort that started at HP Labs last summer, and was</a:t>
            </a:r>
          </a:p>
          <a:p>
            <a:r>
              <a:rPr lang="en-US" baseline="0"/>
              <a:t>led by three people – Izzat, myself, and Gerd -- while we were interns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9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Should a segment contain code and data which do not support concurrent access,</a:t>
            </a:r>
          </a:p>
          <a:p>
            <a:r>
              <a:rPr lang="en-US"/>
              <a:t>we implement</a:t>
            </a:r>
            <a:r>
              <a:rPr lang="en-US" baseline="0"/>
              <a:t> a property of segments making them “lockable”.</a:t>
            </a:r>
          </a:p>
          <a:p>
            <a:endParaRPr lang="en-US" baseline="0"/>
          </a:p>
          <a:p>
            <a:r>
              <a:rPr lang="en-US" baseline="0"/>
              <a:t>The kernel associates a kernel-resident lock with each segment.</a:t>
            </a:r>
          </a:p>
          <a:p>
            <a:r>
              <a:rPr lang="en-US" baseline="0"/>
              <a:t>Upon switching into a VAS with a lockable segment, the kernel attempts to acquire the lock on behalf of the process.</a:t>
            </a:r>
          </a:p>
          <a:p>
            <a:r>
              <a:rPr lang="en-US" baseline="0"/>
              <a:t>No reliance on software acting maliciously.</a:t>
            </a:r>
          </a:p>
          <a:p>
            <a:endParaRPr lang="en-US" baseline="0"/>
          </a:p>
          <a:p>
            <a:r>
              <a:rPr lang="en-US" baseline="0"/>
              <a:t>Other processes tha wish to use the VAS will block upon a switch by the kernel.</a:t>
            </a:r>
          </a:p>
          <a:p>
            <a:endParaRPr lang="en-US" baseline="0"/>
          </a:p>
          <a:p>
            <a:r>
              <a:rPr lang="en-US" baseline="0"/>
              <a:t>Lockable segments is not a tool to prevent unauthorized access to data.</a:t>
            </a:r>
          </a:p>
          <a:p>
            <a:r>
              <a:rPr lang="en-US" baseline="0"/>
              <a:t>Rather, the kernel may enforce this as a process requests attachment before switching.</a:t>
            </a:r>
          </a:p>
          <a:p>
            <a:endParaRPr lang="en-US" baseline="0"/>
          </a:p>
          <a:p>
            <a:r>
              <a:rPr lang="en-US" baseline="0"/>
              <a:t>Lockable segments are not required to enforce concurrent access.</a:t>
            </a:r>
          </a:p>
          <a:p>
            <a:r>
              <a:rPr lang="en-US" baseline="0"/>
              <a:t>They are useful in scenarios where we do not trust apps to acquire the lock, such as key-value stores.</a:t>
            </a:r>
          </a:p>
          <a:p>
            <a:r>
              <a:rPr lang="en-US" baseline="0"/>
              <a:t>User-level code can implement its own synchronization strategies with segments, without using a lockable segment.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49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We’ve implemented our</a:t>
            </a:r>
            <a:r>
              <a:rPr lang="en-US" baseline="0"/>
              <a:t> design on two very different operating systems – a monolithic BSD kernel, and Barrelfish, a multikernel.</a:t>
            </a:r>
          </a:p>
          <a:p>
            <a:r>
              <a:rPr lang="en-US" baseline="0"/>
              <a:t>DragonFly is a derivative of FreeBSD with a memory system based on the Mach µkernel.</a:t>
            </a:r>
          </a:p>
          <a:p>
            <a:endParaRPr lang="en-US" baseline="0"/>
          </a:p>
          <a:p>
            <a:r>
              <a:rPr lang="en-US" baseline="0"/>
              <a:t>A VAS is described by a set of memory map entries – a region of virtual memory.</a:t>
            </a:r>
          </a:p>
          <a:p>
            <a:r>
              <a:rPr lang="en-US"/>
              <a:t>Each points to a Mach VM Object – a type</a:t>
            </a:r>
            <a:r>
              <a:rPr lang="en-US" baseline="0"/>
              <a:t> describing the resource holding the data supporting the memory map.</a:t>
            </a:r>
          </a:p>
          <a:p>
            <a:r>
              <a:rPr lang="en-US" baseline="0"/>
              <a:t>We implement Segments as a wrapper around VM Objects backed by physical RAM, and</a:t>
            </a:r>
          </a:p>
          <a:p>
            <a:r>
              <a:rPr lang="en-US" baseline="0"/>
              <a:t>a VAS as an instance of the vmspace structure.</a:t>
            </a:r>
          </a:p>
          <a:p>
            <a:endParaRPr lang="en-US" baseline="0"/>
          </a:p>
          <a:p>
            <a:r>
              <a:rPr lang="en-US" baseline="0"/>
              <a:t>Processes additionally have a set of attached address spaces, and</a:t>
            </a:r>
          </a:p>
          <a:p>
            <a:r>
              <a:rPr lang="en-US" baseline="0"/>
              <a:t>a switch simply overwrites CR3 to point to the page table of the new VAS to switch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8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</a:t>
            </a:r>
            <a:r>
              <a:rPr lang="en-US" baseline="0"/>
              <a:t> second implementation is on Barrelfish.</a:t>
            </a:r>
          </a:p>
          <a:p>
            <a:r>
              <a:rPr lang="en-US" baseline="0"/>
              <a:t>This is a multikernel design where kernel state is replicated across cores,</a:t>
            </a:r>
          </a:p>
          <a:p>
            <a:r>
              <a:rPr lang="en-US" baseline="0"/>
              <a:t>each kept consistent using distributed message protocols.</a:t>
            </a:r>
          </a:p>
          <a:p>
            <a:endParaRPr lang="en-US" baseline="0"/>
          </a:p>
          <a:p>
            <a:r>
              <a:rPr lang="en-US"/>
              <a:t>On</a:t>
            </a:r>
            <a:r>
              <a:rPr lang="en-US" baseline="0"/>
              <a:t> this kernel, unlike in BSD, user-level directly allocates and manages physical memory – no dynamic allocation in the kernel.</a:t>
            </a:r>
          </a:p>
          <a:p>
            <a:r>
              <a:rPr lang="en-US" baseline="0"/>
              <a:t>The Barrelfish kernel guarantees safety via capabilities – memory is typed, restricting what user code can do with it.</a:t>
            </a:r>
          </a:p>
          <a:p>
            <a:endParaRPr lang="en-US" baseline="0"/>
          </a:p>
          <a:p>
            <a:r>
              <a:rPr lang="en-US" baseline="0"/>
              <a:t>For example, physical addresses can be safely retyped to actual memory frames for use to hold data, or,</a:t>
            </a:r>
          </a:p>
          <a:p>
            <a:r>
              <a:rPr lang="en-US" baseline="0"/>
              <a:t>retyped to be used as page tables. This allows user code to manage their own virtual address space.</a:t>
            </a:r>
          </a:p>
          <a:p>
            <a:endParaRPr lang="en-US" baseline="0"/>
          </a:p>
          <a:p>
            <a:r>
              <a:rPr lang="en-US" baseline="0"/>
              <a:t>SpaceJMP again implements Segments as wrappers – here, around Frame capabilities.</a:t>
            </a:r>
          </a:p>
          <a:p>
            <a:r>
              <a:rPr lang="en-US" baseline="0"/>
              <a:t>A VAS is a wrapper around page table capabilities.</a:t>
            </a:r>
            <a:endParaRPr lang="en-US"/>
          </a:p>
          <a:p>
            <a:endParaRPr lang="en-US"/>
          </a:p>
          <a:p>
            <a:r>
              <a:rPr lang="en-US"/>
              <a:t>The</a:t>
            </a:r>
            <a:r>
              <a:rPr lang="en-US" baseline="0"/>
              <a:t> design of the memory system in Barrelfish compared to commodity monolithic OSes is inverted:</a:t>
            </a:r>
          </a:p>
          <a:p>
            <a:r>
              <a:rPr lang="en-US" baseline="0"/>
              <a:t>the kernel does not perform any dynamic allocation. Instead, memory is typed, and exposed to user-level</a:t>
            </a:r>
          </a:p>
          <a:p>
            <a:r>
              <a:rPr lang="en-US" baseline="0"/>
              <a:t>to allocate physical frames directly.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4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We’ve demonstrated how</a:t>
            </a:r>
            <a:r>
              <a:rPr lang="en-US" baseline="0"/>
              <a:t> SpaceJMP can enable more efficient application designs.</a:t>
            </a:r>
          </a:p>
          <a:p>
            <a:r>
              <a:rPr lang="en-US" baseline="0"/>
              <a:t>I will highlight two in this talk.</a:t>
            </a:r>
          </a:p>
          <a:p>
            <a:endParaRPr lang="en-US" baseline="0"/>
          </a:p>
          <a:p>
            <a:r>
              <a:rPr lang="en-US"/>
              <a:t>The first is SAMTools</a:t>
            </a:r>
            <a:r>
              <a:rPr lang="en-US" baseline="0"/>
              <a:t> – a set of genomics utilities to perform DNA sequence alignment.</a:t>
            </a:r>
          </a:p>
          <a:p>
            <a:r>
              <a:rPr lang="en-US" baseline="0"/>
              <a:t>Much like big data applications which process data in workflows, such as Hadoop or streaming systems,</a:t>
            </a:r>
          </a:p>
          <a:p>
            <a:r>
              <a:rPr lang="en-US" baseline="0"/>
              <a:t>each stage in SAMTools reads data from storage, unmarshals it into a pointer-based data structure in memory.</a:t>
            </a:r>
          </a:p>
          <a:p>
            <a:r>
              <a:rPr lang="en-US" baseline="0"/>
              <a:t>It manipulates this information, marshals it back to storage, and the next stage repeats the process.</a:t>
            </a:r>
            <a:endParaRPr lang="en-US"/>
          </a:p>
          <a:p>
            <a:endParaRPr lang="en-US"/>
          </a:p>
          <a:p>
            <a:r>
              <a:rPr lang="en-US"/>
              <a:t>Here we illustrate the performance of</a:t>
            </a:r>
            <a:r>
              <a:rPr lang="en-US" baseline="0"/>
              <a:t> four stages using two different file type representations – BAM is simply a compressed SAM file format.</a:t>
            </a:r>
          </a:p>
          <a:p>
            <a:endParaRPr lang="en-US" baseline="0"/>
          </a:p>
          <a:p>
            <a:r>
              <a:rPr lang="en-US" baseline="0"/>
              <a:t>Our reimplementation removes the use of disks and does not perform any marshaling.</a:t>
            </a:r>
          </a:p>
          <a:p>
            <a:r>
              <a:rPr lang="en-US" baseline="0"/>
              <a:t>Instead, a VAS is created to hold the data.</a:t>
            </a:r>
          </a:p>
          <a:p>
            <a:r>
              <a:rPr lang="en-US" baseline="0"/>
              <a:t>Each stage simply switches into the VAS to perform its work.</a:t>
            </a:r>
          </a:p>
          <a:p>
            <a:endParaRPr lang="en-US" baseline="0"/>
          </a:p>
          <a:p>
            <a:r>
              <a:rPr lang="en-US" baseline="0"/>
              <a:t>Our measurements show the majority of performance gain was eliminating marshaling.</a:t>
            </a:r>
          </a:p>
          <a:p>
            <a:r>
              <a:rPr lang="en-US" baseline="0"/>
              <a:t>Compared to a memory-mapped implementation using region programming, we found SpaceJMP does not add additional overhead.</a:t>
            </a:r>
          </a:p>
          <a:p>
            <a:r>
              <a:rPr lang="en-US" baseline="0"/>
              <a:t>Our system provides the ability to use absolute pointers and avoid address conflicts.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1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</a:t>
            </a:r>
            <a:r>
              <a:rPr lang="en-US" baseline="0"/>
              <a:t> services in data centers rely on object caching.</a:t>
            </a:r>
          </a:p>
          <a:p>
            <a:r>
              <a:rPr lang="en-US" baseline="0"/>
              <a:t>Typical implementations are key-value stores.</a:t>
            </a:r>
          </a:p>
          <a:p>
            <a:r>
              <a:rPr lang="en-US" baseline="0"/>
              <a:t>These are implemented using sockets to exchange data; some can be configured to use UNIX domain sockets to avoid TCP overheads.</a:t>
            </a:r>
          </a:p>
          <a:p>
            <a:endParaRPr lang="en-US" baseline="0"/>
          </a:p>
          <a:p>
            <a:r>
              <a:rPr lang="en-US" baseline="0"/>
              <a:t>On memory centric platforms, we argue this is not the correct approach, as</a:t>
            </a:r>
          </a:p>
          <a:p>
            <a:r>
              <a:rPr lang="en-US" baseline="0"/>
              <a:t>data is still marshaled into socket buffers, and</a:t>
            </a:r>
          </a:p>
          <a:p>
            <a:r>
              <a:rPr lang="en-US" baseline="0"/>
              <a:t>task schedulers can influence the latency of requests handed off between client and server.</a:t>
            </a:r>
          </a:p>
          <a:p>
            <a:endParaRPr lang="en-US" baseline="0"/>
          </a:p>
          <a:p>
            <a:r>
              <a:rPr lang="en-US" baseline="0"/>
              <a:t>We took Redis, a high-performance in-memory KVS, and evaluated a single server instance as</a:t>
            </a:r>
          </a:p>
          <a:p>
            <a:r>
              <a:rPr lang="en-US" baseline="0"/>
              <a:t>the number of clients grows.</a:t>
            </a:r>
          </a:p>
          <a:p>
            <a:endParaRPr lang="en-US" baseline="0"/>
          </a:p>
          <a:p>
            <a:r>
              <a:rPr lang="en-US" baseline="0"/>
              <a:t>We want to do better, thus redesigned Redis to take advantage of SpaceJMP.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9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new KVS is called RedisJMP</a:t>
            </a:r>
            <a:r>
              <a:rPr lang="en-US" baseline="0"/>
              <a:t> and does not use sockets.</a:t>
            </a:r>
          </a:p>
          <a:p>
            <a:r>
              <a:rPr lang="en-US" baseline="0"/>
              <a:t>Instead, the server process creates a VAS, initializing all state and code within it.</a:t>
            </a:r>
          </a:p>
          <a:p>
            <a:r>
              <a:rPr lang="en-US" baseline="0"/>
              <a:t>It then disappears and we’re left with a stand-alone VAS.</a:t>
            </a:r>
          </a:p>
          <a:p>
            <a:endParaRPr lang="en-US" baseline="0"/>
          </a:p>
          <a:p>
            <a:r>
              <a:rPr lang="en-US" baseline="0"/>
              <a:t>Clients then attach and switch into the server VAS.</a:t>
            </a:r>
          </a:p>
          <a:p>
            <a:r>
              <a:rPr lang="en-US" baseline="0"/>
              <a:t>There, they execute server code to locate objects, and</a:t>
            </a:r>
          </a:p>
          <a:p>
            <a:r>
              <a:rPr lang="en-US" baseline="0"/>
              <a:t>save the return values to their stack.</a:t>
            </a:r>
          </a:p>
          <a:p>
            <a:endParaRPr lang="en-US" baseline="0"/>
          </a:p>
          <a:p>
            <a:r>
              <a:rPr lang="en-US" baseline="0"/>
              <a:t>An added advantage is parallelism – multiple clients can enter simultaneously, effectively parallelizing the server.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2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all operations are reads, so we</a:t>
            </a:r>
            <a:r>
              <a:rPr lang="en-US" baseline="0"/>
              <a:t> have the server use a single lockable segment</a:t>
            </a:r>
          </a:p>
          <a:p>
            <a:r>
              <a:rPr lang="en-US" baseline="0"/>
              <a:t>to coordinate between readers and writers.</a:t>
            </a:r>
          </a:p>
          <a:p>
            <a:endParaRPr lang="en-US" baseline="0"/>
          </a:p>
          <a:p>
            <a:r>
              <a:rPr lang="en-US" baseline="0"/>
              <a:t>A writer switching into the server VAS will acquire the lock,</a:t>
            </a:r>
          </a:p>
          <a:p>
            <a:r>
              <a:rPr lang="en-US" baseline="0"/>
              <a:t>blocking any other clients from entering until it completes.</a:t>
            </a:r>
          </a:p>
          <a:p>
            <a:endParaRPr lang="en-US" baseline="0"/>
          </a:p>
          <a:p>
            <a:r>
              <a:rPr lang="en-US" baseline="0"/>
              <a:t>We varied the ratio of reads and writes.</a:t>
            </a:r>
          </a:p>
          <a:p>
            <a:r>
              <a:rPr lang="en-US" baseline="0"/>
              <a:t>The scalability is limited due to the granularity of the single lock in a segment.</a:t>
            </a:r>
          </a:p>
          <a:p>
            <a:endParaRPr lang="en-US" baseline="0"/>
          </a:p>
          <a:p>
            <a:r>
              <a:rPr lang="en-US" baseline="0"/>
              <a:t>Improvements can be made by using multiple such segments, or</a:t>
            </a:r>
          </a:p>
          <a:p>
            <a:r>
              <a:rPr lang="en-US" baseline="0"/>
              <a:t>more scalable locks such as MCS, or advanced hardware features such as HTM.</a:t>
            </a:r>
          </a:p>
          <a:p>
            <a:endParaRPr lang="en-US" baseline="0"/>
          </a:p>
          <a:p>
            <a:r>
              <a:rPr lang="en-US" baseline="0"/>
              <a:t>With 10% writes, a ratio typical for KVS, we achieve over 2x the performance compared to Redis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62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(conclude)</a:t>
            </a:r>
          </a:p>
          <a:p>
            <a:endParaRPr lang="en-US"/>
          </a:p>
          <a:p>
            <a:r>
              <a:rPr lang="en-US"/>
              <a:t>In our paper we describe how we use the compiler to detect and protect against</a:t>
            </a:r>
          </a:p>
          <a:p>
            <a:r>
              <a:rPr lang="en-US"/>
              <a:t>dereferencing pointers across address spaces.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85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Let’s briefly review what userlevel</a:t>
            </a:r>
            <a:r>
              <a:rPr lang="en-US" baseline="0"/>
              <a:t> code looks like in SpaceJMP.</a:t>
            </a:r>
          </a:p>
          <a:p>
            <a:endParaRPr lang="en-US" baseline="0"/>
          </a:p>
          <a:p>
            <a:r>
              <a:rPr lang="en-US" baseline="0"/>
              <a:t>Each action I mentioned previously has an associated system call.</a:t>
            </a:r>
          </a:p>
          <a:p>
            <a:r>
              <a:rPr lang="en-US" baseline="0"/>
              <a:t>(review them each)</a:t>
            </a:r>
          </a:p>
          <a:p>
            <a:endParaRPr lang="en-US" baseline="0"/>
          </a:p>
          <a:p>
            <a:r>
              <a:rPr lang="en-US" baseline="0"/>
              <a:t>SpaceJMP provides a user-level library that can hide most of this functionality from applications.</a:t>
            </a:r>
          </a:p>
          <a:p>
            <a:r>
              <a:rPr lang="en-US" baseline="0"/>
              <a:t>Please see the paper for the details.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40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Additional experiments</a:t>
            </a:r>
            <a:r>
              <a:rPr lang="en-US" baseline="0"/>
              <a:t> in the paper illustrate how we program large address spaces using a GUPS-like workload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7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SpaceJMP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OS design and a set of compiler techniques</a:t>
            </a:r>
          </a:p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elevate virtual address spaces to become first-class citizens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ability to explicitly allocate and manage their address spaces,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quickly modify their mappings to physical memory</a:t>
            </a:r>
          </a:p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explicitly switching out their address space.</a:t>
            </a:r>
          </a:p>
          <a:p>
            <a:endParaRPr lang="en-US" sz="1200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allows us to avoid data structure marshaling,</a:t>
            </a:r>
          </a:p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to efficiently create multiple virtual mappings into massive pools of physical memory when there aren’t enough translation bits.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28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91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4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49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C8C61-D7E8-43F8-8753-6B48479A30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21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9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We’re seeing a large</a:t>
            </a:r>
            <a:r>
              <a:rPr lang="en-US" baseline="0"/>
              <a:t> growth in data generated and collected across a variety of online platforms.</a:t>
            </a:r>
          </a:p>
          <a:p>
            <a:r>
              <a:rPr lang="en-US" baseline="0"/>
              <a:t>Thousands to millions of transactions are processed every minute.</a:t>
            </a:r>
          </a:p>
          <a:p>
            <a:endParaRPr lang="en-US" baseline="0"/>
          </a:p>
          <a:p>
            <a:r>
              <a:rPr lang="en-US" baseline="0"/>
              <a:t>At the same time, venture capitalists are funding more and more startups that mine this data,</a:t>
            </a:r>
          </a:p>
          <a:p>
            <a:r>
              <a:rPr lang="en-US" baseline="0"/>
              <a:t>with systems processing such data in memory and close to real-time.</a:t>
            </a:r>
            <a:endParaRPr lang="en-US"/>
          </a:p>
          <a:p>
            <a:endParaRPr lang="en-US" baseline="0"/>
          </a:p>
          <a:p>
            <a:r>
              <a:rPr lang="en-US" baseline="0"/>
              <a:t>One way to accomplish this is to use large shared-memory platforms.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45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We are also seeing a transformation in computing systems,</a:t>
            </a:r>
          </a:p>
          <a:p>
            <a:r>
              <a:rPr lang="en-US" baseline="0"/>
              <a:t>as Stanley's keynote highlighted.</a:t>
            </a:r>
          </a:p>
          <a:p>
            <a:endParaRPr lang="en-US" baseline="0"/>
          </a:p>
          <a:p>
            <a:r>
              <a:rPr lang="en-US" baseline="0"/>
              <a:t>Large systems are typically shared-nothing,</a:t>
            </a:r>
          </a:p>
          <a:p>
            <a:r>
              <a:rPr lang="en-US" baseline="0"/>
              <a:t>where private DRAMs are updated from messages marshaled over networks.</a:t>
            </a:r>
          </a:p>
          <a:p>
            <a:endParaRPr lang="en-US" baseline="0"/>
          </a:p>
          <a:p>
            <a:r>
              <a:rPr lang="en-US" baseline="0"/>
              <a:t>Computing systems are looking more like shared-something where many SoCs with some private memory</a:t>
            </a:r>
          </a:p>
          <a:p>
            <a:r>
              <a:rPr lang="en-US" baseline="0"/>
              <a:t>have access to a large shared memory store, composed of technologies like the memrister or 3dxpoint.</a:t>
            </a:r>
          </a:p>
          <a:p>
            <a:endParaRPr lang="en-US" baseline="0"/>
          </a:p>
          <a:p>
            <a:r>
              <a:rPr lang="en-US" baseline="0"/>
              <a:t>Connecting the two are high-radix switches, providing byte-addressable access to this memory,</a:t>
            </a:r>
          </a:p>
          <a:p>
            <a:r>
              <a:rPr lang="en-US" baseline="0"/>
              <a:t>with near-uniform latency.</a:t>
            </a:r>
          </a:p>
          <a:p>
            <a:endParaRPr lang="en-US" baseline="0"/>
          </a:p>
          <a:p>
            <a:r>
              <a:rPr lang="en-US" baseline="0"/>
              <a:t>Our work focuses on the capacity they provide, not the persistence.</a:t>
            </a:r>
          </a:p>
          <a:p>
            <a:r>
              <a:rPr lang="en-US" baseline="0"/>
              <a:t>What are the challenges in programming such systems?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Applications manipulate</a:t>
            </a:r>
            <a:r>
              <a:rPr lang="en-US" baseline="0"/>
              <a:t> information using numerous pointer-rich data structures.</a:t>
            </a:r>
          </a:p>
          <a:p>
            <a:r>
              <a:rPr lang="en-US" baseline="0"/>
              <a:t>Sharing and storing this data is important, but using file adds costs.</a:t>
            </a:r>
          </a:p>
          <a:p>
            <a:endParaRPr lang="en-US" baseline="0"/>
          </a:p>
          <a:p>
            <a:r>
              <a:rPr lang="en-US" baseline="0"/>
              <a:t>An alternative is using region-based programming.</a:t>
            </a:r>
          </a:p>
          <a:p>
            <a:r>
              <a:rPr lang="en-US" baseline="0"/>
              <a:t>A region is a contiguous range of virtual memory.</a:t>
            </a:r>
          </a:p>
          <a:p>
            <a:r>
              <a:rPr lang="en-US" baseline="0"/>
              <a:t>Pointer data is created within it, and referenced by something like a symbol table at a known location.</a:t>
            </a:r>
          </a:p>
          <a:p>
            <a:endParaRPr lang="en-US" baseline="0"/>
          </a:p>
          <a:p>
            <a:r>
              <a:rPr lang="en-US" baseline="0"/>
              <a:t>Say we have a process that wants to use this region – it will map it in.</a:t>
            </a:r>
          </a:p>
          <a:p>
            <a:r>
              <a:rPr lang="en-US" baseline="0"/>
              <a:t>Since we used absolute pointers in our structure, we must map at a fixed base address.</a:t>
            </a:r>
          </a:p>
          <a:p>
            <a:endParaRPr lang="en-US" baseline="0"/>
          </a:p>
          <a:p>
            <a:r>
              <a:rPr lang="en-US" baseline="0"/>
              <a:t>What if we are unable to obtain this due to libraries or other regions occupying that space? Conflict.</a:t>
            </a:r>
          </a:p>
          <a:p>
            <a:r>
              <a:rPr lang="en-US" baseline="0"/>
              <a:t>We should have created our structure with relative pointers.</a:t>
            </a:r>
          </a:p>
          <a:p>
            <a:r>
              <a:rPr lang="en-US" baseline="0"/>
              <a:t>Unfortunately this means either that each pointer is converted to the absolute in the critcal path, or,</a:t>
            </a:r>
          </a:p>
          <a:p>
            <a:r>
              <a:rPr lang="en-US" baseline="0"/>
              <a:t>we lengthen the map operation to locate and swizzle each pointer.</a:t>
            </a:r>
          </a:p>
          <a:p>
            <a:endParaRPr lang="en-US" baseline="0"/>
          </a:p>
          <a:p>
            <a:r>
              <a:rPr lang="en-US" baseline="0"/>
              <a:t>These challenges arise because – as we’ll see shortly – we have limited control over the address space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95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Memory</a:t>
            </a:r>
            <a:r>
              <a:rPr lang="en-US" baseline="0"/>
              <a:t> centric systems may have massive memory sizes.</a:t>
            </a:r>
          </a:p>
          <a:p>
            <a:r>
              <a:rPr lang="en-US" baseline="0"/>
              <a:t>Let’s take a look at how one might program them.</a:t>
            </a:r>
            <a:endParaRPr lang="en-US"/>
          </a:p>
          <a:p>
            <a:endParaRPr lang="en-US"/>
          </a:p>
          <a:p>
            <a:r>
              <a:rPr lang="en-US"/>
              <a:t>Start</a:t>
            </a:r>
            <a:r>
              <a:rPr lang="en-US" baseline="0"/>
              <a:t> with 64 petabytes of physical memory – 56 address bits required.</a:t>
            </a:r>
          </a:p>
          <a:p>
            <a:r>
              <a:rPr lang="en-US" baseline="0"/>
              <a:t>I want to access all of it – map it into my address space?</a:t>
            </a:r>
          </a:p>
          <a:p>
            <a:r>
              <a:rPr lang="en-US" baseline="0"/>
              <a:t>CPU only has 48 bits, even though it’s a 64-bit processor. Now what?</a:t>
            </a:r>
          </a:p>
          <a:p>
            <a:endParaRPr lang="en-US" baseline="0"/>
          </a:p>
          <a:p>
            <a:r>
              <a:rPr lang="en-US" baseline="0"/>
              <a:t>Here are two solutions.</a:t>
            </a:r>
          </a:p>
          <a:p>
            <a:r>
              <a:rPr lang="en-US" baseline="0"/>
              <a:t>Place data in physical memory into regions.</a:t>
            </a:r>
          </a:p>
          <a:p>
            <a:r>
              <a:rPr lang="en-US" baseline="0"/>
              <a:t>One process then can map in some subset of these regions at a time.</a:t>
            </a:r>
          </a:p>
          <a:p>
            <a:r>
              <a:rPr lang="en-US" baseline="0"/>
              <a:t>If needed data is in another, we must first unmap from the VAS.</a:t>
            </a:r>
          </a:p>
          <a:p>
            <a:r>
              <a:rPr lang="en-US" baseline="0"/>
              <a:t>Challenge then reduces to a data partitioning problem – how to arrange data in regions to minimize remapping.</a:t>
            </a:r>
          </a:p>
          <a:p>
            <a:endParaRPr lang="en-US" baseline="0"/>
          </a:p>
          <a:p>
            <a:r>
              <a:rPr lang="en-US" baseline="0"/>
              <a:t>An alternative to avoid remapping is to assign one process to each region, keeps mapped in permanently.</a:t>
            </a:r>
          </a:p>
          <a:p>
            <a:r>
              <a:rPr lang="en-US" baseline="0"/>
              <a:t>Here, however, we have other costs – coordination among them, scheduling, and IPC.</a:t>
            </a:r>
          </a:p>
          <a:p>
            <a:endParaRPr lang="en-US" baseline="0"/>
          </a:p>
          <a:p>
            <a:r>
              <a:rPr lang="en-US" baseline="0"/>
              <a:t>These designs are awkward to program and still result in inefficient systems.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These challenges highlight the limitations of the designs of commodity operating systems.</a:t>
            </a:r>
          </a:p>
          <a:p>
            <a:r>
              <a:rPr lang="en-US" baseline="0"/>
              <a:t>Let's dive into where exactly these limitations come from.</a:t>
            </a:r>
            <a:endParaRPr lang="en-US"/>
          </a:p>
          <a:p>
            <a:endParaRPr lang="en-US"/>
          </a:p>
          <a:p>
            <a:r>
              <a:rPr lang="en-US"/>
              <a:t>Here we have an</a:t>
            </a:r>
            <a:r>
              <a:rPr lang="en-US" baseline="0"/>
              <a:t> abstract representation of a process.</a:t>
            </a:r>
            <a:endParaRPr lang="en-US"/>
          </a:p>
          <a:p>
            <a:r>
              <a:rPr lang="en-US"/>
              <a:t>Its VAS is managed transparently</a:t>
            </a:r>
            <a:r>
              <a:rPr lang="en-US" baseline="0"/>
              <a:t> by the operating system.</a:t>
            </a:r>
          </a:p>
          <a:p>
            <a:r>
              <a:rPr lang="en-US" baseline="0"/>
              <a:t>Upon execution many regions are mapped in by the kernel and the dynamic loader.</a:t>
            </a:r>
          </a:p>
          <a:p>
            <a:r>
              <a:rPr lang="en-US" baseline="0"/>
              <a:t>The interface that enables this are the memory map methods.</a:t>
            </a:r>
          </a:p>
          <a:p>
            <a:endParaRPr lang="en-US" baseline="0"/>
          </a:p>
          <a:p>
            <a:r>
              <a:rPr lang="en-US" baseline="0"/>
              <a:t>Across executions, we will see varying degrees of fragmentation.</a:t>
            </a:r>
          </a:p>
          <a:p>
            <a:r>
              <a:rPr lang="en-US" baseline="0"/>
              <a:t>Security constraints on production systems such as ASLR will randomize placement of memory regions, such as libraries.</a:t>
            </a:r>
          </a:p>
          <a:p>
            <a:endParaRPr lang="en-US" baseline="0"/>
          </a:p>
          <a:p>
            <a:r>
              <a:rPr lang="en-US" baseline="0"/>
              <a:t>Why does this matter?</a:t>
            </a:r>
          </a:p>
          <a:p>
            <a:r>
              <a:rPr lang="en-US" baseline="0"/>
              <a:t>Take the region programming example earlier.</a:t>
            </a:r>
          </a:p>
          <a:p>
            <a:r>
              <a:rPr lang="en-US" baseline="0"/>
              <a:t>A region with a fixed base address may not be able to be mapped.</a:t>
            </a:r>
          </a:p>
          <a:p>
            <a:r>
              <a:rPr lang="en-US" baseline="0"/>
              <a:t>Not only that, but some kernels do not prevent aliasing – trying to map a region at a fixed offset will overwrite anything already there!</a:t>
            </a:r>
          </a:p>
          <a:p>
            <a:r>
              <a:rPr lang="en-US" baseline="0"/>
              <a:t>This can lead to immediate crashing or even data loss.</a:t>
            </a:r>
          </a:p>
          <a:p>
            <a:endParaRPr lang="en-US" baseline="0"/>
          </a:p>
          <a:p>
            <a:r>
              <a:rPr lang="en-US" baseline="0"/>
              <a:t>Sharing files is an additional complexity due to the memory map methods being based on top of the file system interface.</a:t>
            </a:r>
          </a:p>
          <a:p>
            <a:r>
              <a:rPr lang="en-US" baseline="0"/>
              <a:t>If you want to share part of a file with one process but not with another, having to use the file system complicates this.</a:t>
            </a:r>
          </a:p>
          <a:p>
            <a:r>
              <a:rPr lang="en-US" baseline="0"/>
              <a:t>We’d need to create two separate files each with different user/group access permissions.</a:t>
            </a:r>
          </a:p>
          <a:p>
            <a:endParaRPr lang="en-US" baseline="0"/>
          </a:p>
          <a:p>
            <a:r>
              <a:rPr lang="en-US" baseline="0"/>
              <a:t>Lastly, memory mapping is costly and is not meant to be performed in the critical path.</a:t>
            </a:r>
          </a:p>
          <a:p>
            <a:r>
              <a:rPr lang="en-US" baseline="0"/>
              <a:t>We measured the cost to just construct page tables on an unloaded system with half terabyte of memory using one thread, varying the region size.</a:t>
            </a:r>
          </a:p>
          <a:p>
            <a:r>
              <a:rPr lang="en-US" baseline="0"/>
              <a:t>The relationship is linear for all but the smallest regions. Mapping 256 GB we’d wait 11 seconds.</a:t>
            </a:r>
          </a:p>
          <a:p>
            <a:endParaRPr lang="en-US" baseline="0"/>
          </a:p>
          <a:p>
            <a:r>
              <a:rPr lang="en-US" baseline="0"/>
              <a:t>An interesting point to mention – we used the SHM interface in Linux to measure this.</a:t>
            </a:r>
          </a:p>
          <a:p>
            <a:r>
              <a:rPr lang="en-US" baseline="0"/>
              <a:t>For whatever reason, it forbids creation of regions more than half the system size.</a:t>
            </a:r>
          </a:p>
          <a:p>
            <a:endParaRPr lang="en-US" baseline="0"/>
          </a:p>
          <a:p>
            <a:r>
              <a:rPr lang="en-US" baseline="0"/>
              <a:t>Address spaces have different controllers and as a developer we cannot easily control the layout as we need to.</a:t>
            </a:r>
          </a:p>
          <a:p>
            <a:r>
              <a:rPr lang="en-US" baseline="0"/>
              <a:t>So why not give control to the applications?</a:t>
            </a:r>
          </a:p>
          <a:p>
            <a:endParaRPr lang="en-US" baseline="0"/>
          </a:p>
          <a:p>
            <a:r>
              <a:rPr lang="en-US" baseline="0"/>
              <a:t>(people should not be confused that our contribution is user-level mgmt of address spaces)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64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SpaceJMP does</a:t>
            </a:r>
            <a:r>
              <a:rPr lang="en-US" baseline="0"/>
              <a:t> just that.</a:t>
            </a:r>
            <a:endParaRPr lang="en-US"/>
          </a:p>
          <a:p>
            <a:endParaRPr lang="en-US"/>
          </a:p>
          <a:p>
            <a:r>
              <a:rPr lang="en-US"/>
              <a:t>This</a:t>
            </a:r>
            <a:r>
              <a:rPr lang="en-US" baseline="0"/>
              <a:t> is the idea that SpaceJMP starts with – making a VAS become a first-class citizen.</a:t>
            </a:r>
          </a:p>
          <a:p>
            <a:r>
              <a:rPr lang="en-US" baseline="0"/>
              <a:t>We give applications directly the ability to create, compose, organize, and destroy address spaces.</a:t>
            </a:r>
          </a:p>
          <a:p>
            <a:r>
              <a:rPr lang="en-US" baseline="0"/>
              <a:t>Two abstractions are key – the VAS itself and what we call segments – a contiguous region of virtual memory backed by physical memory.</a:t>
            </a:r>
          </a:p>
          <a:p>
            <a:endParaRPr lang="en-US" baseline="0"/>
          </a:p>
          <a:p>
            <a:r>
              <a:rPr lang="en-US" baseline="0"/>
              <a:t>A process will have a default VAS created for it by the kernel on startup – just as in traditional systems.</a:t>
            </a:r>
          </a:p>
          <a:p>
            <a:r>
              <a:rPr lang="en-US" baseline="0"/>
              <a:t>In order to use a new address space we require a process to attach – creates a private clone of the VAS, with its private data mapped in such as code and stack.</a:t>
            </a:r>
          </a:p>
          <a:p>
            <a:endParaRPr lang="en-US" baseline="0"/>
          </a:p>
          <a:p>
            <a:r>
              <a:rPr lang="en-US" baseline="0"/>
              <a:t>Once attached, a process can request to switch context between the two.</a:t>
            </a:r>
          </a:p>
          <a:p>
            <a:r>
              <a:rPr lang="en-US" baseline="0"/>
              <a:t>In other words, we’ve provided a technique that enables fast access to different memory regions by swapping page tables.</a:t>
            </a:r>
          </a:p>
          <a:p>
            <a:endParaRPr lang="en-US" baseline="0"/>
          </a:p>
          <a:p>
            <a:r>
              <a:rPr lang="en-US" baseline="0"/>
              <a:t>This is explicitly visible to user-level code and is distinct from systems which provide one logical VAS backed by multiple page table instances.</a:t>
            </a:r>
          </a:p>
          <a:p>
            <a:endParaRPr lang="en-US" baseline="0"/>
          </a:p>
          <a:p>
            <a:r>
              <a:rPr lang="en-US" baseline="0"/>
              <a:t>VASes are not only switched into, but allow data to be left in memory without association from a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5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Shared</a:t>
            </a:r>
            <a:r>
              <a:rPr lang="en-US" baseline="0"/>
              <a:t> access to segments is accomplished easily.</a:t>
            </a:r>
          </a:p>
          <a:p>
            <a:endParaRPr lang="en-US" baseline="0"/>
          </a:p>
          <a:p>
            <a:r>
              <a:rPr lang="en-US" baseline="0"/>
              <a:t>Two processes attach to the same named address space.</a:t>
            </a:r>
          </a:p>
          <a:p>
            <a:r>
              <a:rPr lang="en-US" baseline="0"/>
              <a:t>Here, each private clone of the VAS has mappings to the common segments, but</a:t>
            </a:r>
          </a:p>
          <a:p>
            <a:r>
              <a:rPr lang="en-US" baseline="0"/>
              <a:t>maps in only the code and stack regions of the attaching process.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E18C-6B52-DA4A-9316-1D8E5C7B2A1E}" type="datetime1"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6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227C-6297-814D-AC27-28835A32FB2C}" type="datetime1"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9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6369-52A8-DD42-8ECA-7E08F0D5AE9A}" type="datetime1"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3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200150"/>
            <a:ext cx="4104000" cy="3477817"/>
          </a:xfrm>
          <a:prstGeom prst="rect">
            <a:avLst/>
          </a:prstGeo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buClr>
                <a:schemeClr val="tx1">
                  <a:lumMod val="75000"/>
                  <a:lumOff val="25000"/>
                </a:schemeClr>
              </a:buClr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defRPr sz="1350"/>
            </a:lvl2pPr>
            <a:lvl3pPr>
              <a:lnSpc>
                <a:spcPct val="100000"/>
              </a:lnSpc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defRPr sz="1200"/>
            </a:lvl3pPr>
            <a:lvl4pPr marL="808435" indent="-133350">
              <a:lnSpc>
                <a:spcPct val="100000"/>
              </a:lnSpc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FE6E-4494-4FA0-BDE7-6953BABE1A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323850" y="400050"/>
            <a:ext cx="8496300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00962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B5B7080E-EAD9-644B-BF35-5D497D7558E8}" type="datetime1"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/>
              <a:t>UIUC		Georgia Tech		ETH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94E56515-33A5-6948-9EAC-4BC7FDD2E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0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E81-8DA1-5B48-B9BA-05362C9F856A}" type="datetime1"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32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1A7F-7629-B94F-A1EE-E22236672DA2}" type="datetime1"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1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8B99-4CF4-7241-BD0B-0FB3D2595691}" type="datetime1"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2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22A7-5A12-6A4C-A566-F06F554B1D3E}" type="datetime1"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3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6880-2CA4-B944-8B37-F9592D5BFA1E}" type="datetime1"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5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7C3-17B4-2F4E-AEAA-EEE15A04E879}" type="datetime1"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9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2484-5F0E-7442-B503-CE3DA1238EB1}" type="datetime1"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8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64F585AC-8D80-6941-9957-9DA4A2803C52}" type="datetime1"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UIUC		Georgia Tech		ETH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94E56515-33A5-6948-9EAC-4BC7FDD2E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3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gif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gif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1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367448"/>
            <a:ext cx="5463988" cy="1335951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Helvetica" charset="0"/>
                <a:ea typeface="Helvetica" charset="0"/>
                <a:cs typeface="Helvetica" charset="0"/>
              </a:rPr>
              <a:t>SpaceJMP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</a:t>
            </a:r>
            <a:b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Programming with Multiple Virtual Address Spaces</a:t>
            </a:r>
            <a:endParaRPr lang="en-US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541" y="1981200"/>
            <a:ext cx="555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Helvetica" charset="0"/>
                <a:ea typeface="Helvetica" charset="0"/>
                <a:cs typeface="Helvetica" charset="0"/>
              </a:rPr>
              <a:t>Izzat El Hajj, </a:t>
            </a:r>
            <a:r>
              <a:rPr lang="en-US" b="1" u="sng" smtClean="0">
                <a:latin typeface="Helvetica" charset="0"/>
                <a:ea typeface="Helvetica" charset="0"/>
                <a:cs typeface="Helvetica" charset="0"/>
              </a:rPr>
              <a:t>Alexander Merritt</a:t>
            </a:r>
            <a:r>
              <a:rPr lang="en-US" b="1" smtClean="0">
                <a:latin typeface="Helvetica" charset="0"/>
                <a:ea typeface="Helvetica" charset="0"/>
                <a:cs typeface="Helvetica" charset="0"/>
              </a:rPr>
              <a:t>, Gerd Zellweger,</a:t>
            </a:r>
          </a:p>
          <a:p>
            <a:pPr algn="ctr"/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Dejan Milojicic, Reto Achermann, Paolo Faraboschi,</a:t>
            </a:r>
          </a:p>
          <a:p>
            <a:pPr algn="ctr"/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Wen-mei Hwu, Timothy Roscoe, Karsten Schwan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t>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83493" y="4176113"/>
            <a:ext cx="5152603" cy="834614"/>
            <a:chOff x="-68793" y="4076903"/>
            <a:chExt cx="5152603" cy="8346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793" y="4076903"/>
              <a:ext cx="788247" cy="83461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878" y="4123878"/>
              <a:ext cx="1618488" cy="7406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790" y="4356777"/>
              <a:ext cx="1341020" cy="274867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36" y="3115751"/>
            <a:ext cx="2176443" cy="69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6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13"/>
    </mc:Choice>
    <mc:Fallback xmlns="">
      <p:transition spd="slow" advTm="3911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57200" y="945234"/>
            <a:ext cx="7099742" cy="1319692"/>
            <a:chOff x="457200" y="945234"/>
            <a:chExt cx="6956597" cy="1319692"/>
          </a:xfrm>
        </p:grpSpPr>
        <p:grpSp>
          <p:nvGrpSpPr>
            <p:cNvPr id="11" name="Group 10"/>
            <p:cNvGrpSpPr/>
            <p:nvPr/>
          </p:nvGrpSpPr>
          <p:grpSpPr>
            <a:xfrm>
              <a:off x="457200" y="945234"/>
              <a:ext cx="6956597" cy="1319692"/>
              <a:chOff x="457200" y="945234"/>
              <a:chExt cx="6956597" cy="1319692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57200" y="945234"/>
                <a:ext cx="6956597" cy="131969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5F5F5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7201" y="1026229"/>
                <a:ext cx="10774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>
                    <a:latin typeface="Helvetica" charset="0"/>
                    <a:ea typeface="Helvetica" charset="0"/>
                    <a:cs typeface="Helvetica" charset="0"/>
                  </a:rPr>
                  <a:t>Process A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12032" y="1318523"/>
              <a:ext cx="1032908" cy="521904"/>
              <a:chOff x="712032" y="1318523"/>
              <a:chExt cx="1032908" cy="52190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712032" y="1608271"/>
                <a:ext cx="806986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12032" y="1318523"/>
                <a:ext cx="434150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PC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193812" y="1318523"/>
                <a:ext cx="551128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VAS*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624480" y="1029825"/>
            <a:ext cx="4675018" cy="551125"/>
            <a:chOff x="2624480" y="1029825"/>
            <a:chExt cx="4675018" cy="551125"/>
          </a:xfrm>
        </p:grpSpPr>
        <p:sp>
          <p:nvSpPr>
            <p:cNvPr id="4" name="Rounded Rectangle 3"/>
            <p:cNvSpPr/>
            <p:nvPr/>
          </p:nvSpPr>
          <p:spPr>
            <a:xfrm>
              <a:off x="2624480" y="1286504"/>
              <a:ext cx="4613362" cy="29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129595" y="1286504"/>
              <a:ext cx="397796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code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593019" y="1286504"/>
              <a:ext cx="713524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heap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43752" y="1285955"/>
              <a:ext cx="230517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lib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91228" y="1286504"/>
              <a:ext cx="449035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stack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724272" y="1286504"/>
              <a:ext cx="351447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glob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63601" y="1029825"/>
              <a:ext cx="3235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[private] Virtual Address Space</a:t>
              </a:r>
              <a:endParaRPr lang="en-US" sz="14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16412" y="2761886"/>
            <a:ext cx="4621430" cy="294446"/>
            <a:chOff x="2624480" y="2615982"/>
            <a:chExt cx="4621430" cy="294446"/>
          </a:xfrm>
        </p:grpSpPr>
        <p:sp>
          <p:nvSpPr>
            <p:cNvPr id="20" name="Rounded Rectangle 19"/>
            <p:cNvSpPr/>
            <p:nvPr/>
          </p:nvSpPr>
          <p:spPr>
            <a:xfrm>
              <a:off x="2624480" y="2615982"/>
              <a:ext cx="4613362" cy="294446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34615" y="2624705"/>
              <a:ext cx="411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Helvetica" charset="0"/>
                  <a:ea typeface="Helvetica" charset="0"/>
                  <a:cs typeface="Helvetica" charset="0"/>
                </a:rPr>
                <a:t>B</a:t>
              </a:r>
              <a:endParaRPr lang="en-US" sz="14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" y="3398235"/>
            <a:ext cx="7099742" cy="1319692"/>
            <a:chOff x="457200" y="3398235"/>
            <a:chExt cx="6956597" cy="1319692"/>
          </a:xfrm>
        </p:grpSpPr>
        <p:grpSp>
          <p:nvGrpSpPr>
            <p:cNvPr id="12" name="Group 11"/>
            <p:cNvGrpSpPr/>
            <p:nvPr/>
          </p:nvGrpSpPr>
          <p:grpSpPr>
            <a:xfrm>
              <a:off x="457200" y="3398235"/>
              <a:ext cx="6956597" cy="1319692"/>
              <a:chOff x="457200" y="3398235"/>
              <a:chExt cx="6956597" cy="131969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57200" y="3398235"/>
                <a:ext cx="6956597" cy="131969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5F5F5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57201" y="3466479"/>
                <a:ext cx="10774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>
                    <a:latin typeface="Helvetica" charset="0"/>
                    <a:ea typeface="Helvetica" charset="0"/>
                    <a:cs typeface="Helvetica" charset="0"/>
                  </a:rPr>
                  <a:t>Process B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12032" y="3910739"/>
              <a:ext cx="1033278" cy="501027"/>
              <a:chOff x="712032" y="3910739"/>
              <a:chExt cx="1033278" cy="501027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712032" y="3910739"/>
                <a:ext cx="806986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12402" y="4179610"/>
                <a:ext cx="434150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PC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1194182" y="4179610"/>
                <a:ext cx="551128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VAS*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615188" y="4142895"/>
            <a:ext cx="4678990" cy="545870"/>
            <a:chOff x="2615188" y="4142895"/>
            <a:chExt cx="4678990" cy="545870"/>
          </a:xfrm>
        </p:grpSpPr>
        <p:sp>
          <p:nvSpPr>
            <p:cNvPr id="40" name="Rounded Rectangle 39"/>
            <p:cNvSpPr/>
            <p:nvPr/>
          </p:nvSpPr>
          <p:spPr>
            <a:xfrm>
              <a:off x="2615188" y="4142895"/>
              <a:ext cx="4613362" cy="29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063659" y="4142895"/>
              <a:ext cx="563592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code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824830" y="4142895"/>
              <a:ext cx="713524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heap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249551" y="4142895"/>
              <a:ext cx="230517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lib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581936" y="4142895"/>
              <a:ext cx="449035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stack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658336" y="4142895"/>
              <a:ext cx="351447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glob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58281" y="4411766"/>
              <a:ext cx="3235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[private] Virtual Address Space</a:t>
              </a:r>
              <a:endParaRPr lang="en-US" sz="14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57" name="Title 2"/>
          <p:cNvSpPr>
            <a:spLocks noGrp="1"/>
          </p:cNvSpPr>
          <p:nvPr>
            <p:ph type="title"/>
          </p:nvPr>
        </p:nvSpPr>
        <p:spPr>
          <a:xfrm>
            <a:off x="457200" y="18201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/>
              <a:t>SpaceJMP: Lockable Segments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t>10</a:t>
            </a:fld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2625605" y="1813146"/>
            <a:ext cx="4973869" cy="294446"/>
            <a:chOff x="2624480" y="2615982"/>
            <a:chExt cx="4973869" cy="294446"/>
          </a:xfrm>
        </p:grpSpPr>
        <p:sp>
          <p:nvSpPr>
            <p:cNvPr id="79" name="Rounded Rectangle 78"/>
            <p:cNvSpPr/>
            <p:nvPr/>
          </p:nvSpPr>
          <p:spPr>
            <a:xfrm>
              <a:off x="2624480" y="2615982"/>
              <a:ext cx="4613362" cy="294446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87054" y="2624705"/>
              <a:ext cx="411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Helvetica" charset="0"/>
                  <a:ea typeface="Helvetica" charset="0"/>
                  <a:cs typeface="Helvetica" charset="0"/>
                </a:rPr>
                <a:t>B’</a:t>
              </a:r>
              <a:endParaRPr lang="en-US" sz="14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694805" y="2793803"/>
            <a:ext cx="2102724" cy="236188"/>
            <a:chOff x="1010342" y="2515634"/>
            <a:chExt cx="2102724" cy="236188"/>
          </a:xfrm>
        </p:grpSpPr>
        <p:sp>
          <p:nvSpPr>
            <p:cNvPr id="68" name="Rounded Rectangle 67"/>
            <p:cNvSpPr/>
            <p:nvPr/>
          </p:nvSpPr>
          <p:spPr>
            <a:xfrm>
              <a:off x="101034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17008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702873" y="1849378"/>
            <a:ext cx="2102724" cy="236188"/>
            <a:chOff x="1010342" y="2515634"/>
            <a:chExt cx="2102724" cy="236188"/>
          </a:xfrm>
        </p:grpSpPr>
        <p:sp>
          <p:nvSpPr>
            <p:cNvPr id="75" name="Rounded Rectangle 74"/>
            <p:cNvSpPr/>
            <p:nvPr/>
          </p:nvSpPr>
          <p:spPr>
            <a:xfrm>
              <a:off x="101034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17008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129595" y="1813695"/>
            <a:ext cx="397796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code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843752" y="1813146"/>
            <a:ext cx="230517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lib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591228" y="1813695"/>
            <a:ext cx="449035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stack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724272" y="1813695"/>
            <a:ext cx="351447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glob</a:t>
            </a:r>
          </a:p>
        </p:txBody>
      </p:sp>
      <p:sp>
        <p:nvSpPr>
          <p:cNvPr id="86" name="Freeform 85"/>
          <p:cNvSpPr/>
          <p:nvPr/>
        </p:nvSpPr>
        <p:spPr>
          <a:xfrm>
            <a:off x="1802674" y="1436914"/>
            <a:ext cx="722812" cy="0"/>
          </a:xfrm>
          <a:custGeom>
            <a:avLst/>
            <a:gdLst>
              <a:gd name="connsiteX0" fmla="*/ 0 w 722812"/>
              <a:gd name="connsiteY0" fmla="*/ 0 h 0"/>
              <a:gd name="connsiteX1" fmla="*/ 722812 w 7228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812">
                <a:moveTo>
                  <a:pt x="0" y="0"/>
                </a:moveTo>
                <a:lnTo>
                  <a:pt x="722812" y="0"/>
                </a:ln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802674" y="1471749"/>
            <a:ext cx="748937" cy="513825"/>
          </a:xfrm>
          <a:custGeom>
            <a:avLst/>
            <a:gdLst>
              <a:gd name="connsiteX0" fmla="*/ 0 w 748937"/>
              <a:gd name="connsiteY0" fmla="*/ 0 h 513825"/>
              <a:gd name="connsiteX1" fmla="*/ 296092 w 748937"/>
              <a:gd name="connsiteY1" fmla="*/ 130628 h 513825"/>
              <a:gd name="connsiteX2" fmla="*/ 287383 w 748937"/>
              <a:gd name="connsiteY2" fmla="*/ 452845 h 513825"/>
              <a:gd name="connsiteX3" fmla="*/ 748937 w 748937"/>
              <a:gd name="connsiteY3" fmla="*/ 513805 h 5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937" h="513825">
                <a:moveTo>
                  <a:pt x="0" y="0"/>
                </a:moveTo>
                <a:cubicBezTo>
                  <a:pt x="124097" y="27577"/>
                  <a:pt x="248195" y="55154"/>
                  <a:pt x="296092" y="130628"/>
                </a:cubicBezTo>
                <a:cubicBezTo>
                  <a:pt x="343989" y="206102"/>
                  <a:pt x="211909" y="388982"/>
                  <a:pt x="287383" y="452845"/>
                </a:cubicBezTo>
                <a:cubicBezTo>
                  <a:pt x="362857" y="516708"/>
                  <a:pt x="748937" y="513805"/>
                  <a:pt x="748937" y="513805"/>
                </a:cubicBez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2615188" y="3674660"/>
            <a:ext cx="4952608" cy="294446"/>
            <a:chOff x="2624480" y="2615982"/>
            <a:chExt cx="4952608" cy="294446"/>
          </a:xfrm>
        </p:grpSpPr>
        <p:sp>
          <p:nvSpPr>
            <p:cNvPr id="72" name="Rounded Rectangle 71"/>
            <p:cNvSpPr/>
            <p:nvPr/>
          </p:nvSpPr>
          <p:spPr>
            <a:xfrm>
              <a:off x="2624480" y="2615982"/>
              <a:ext cx="4613362" cy="294446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65793" y="2624705"/>
              <a:ext cx="411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>
                  <a:latin typeface="Helvetica" charset="0"/>
                  <a:ea typeface="Helvetica" charset="0"/>
                  <a:cs typeface="Helvetica" charset="0"/>
                </a:rPr>
                <a:t>B’’</a:t>
              </a:r>
              <a:endParaRPr lang="en-US" sz="14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84" name="Freeform 83"/>
          <p:cNvSpPr/>
          <p:nvPr/>
        </p:nvSpPr>
        <p:spPr>
          <a:xfrm>
            <a:off x="1807389" y="4290229"/>
            <a:ext cx="722812" cy="0"/>
          </a:xfrm>
          <a:custGeom>
            <a:avLst/>
            <a:gdLst>
              <a:gd name="connsiteX0" fmla="*/ 0 w 722812"/>
              <a:gd name="connsiteY0" fmla="*/ 0 h 0"/>
              <a:gd name="connsiteX1" fmla="*/ 722812 w 7228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812">
                <a:moveTo>
                  <a:pt x="0" y="0"/>
                </a:moveTo>
                <a:lnTo>
                  <a:pt x="722812" y="0"/>
                </a:ln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 flipV="1">
            <a:off x="1807389" y="3823062"/>
            <a:ext cx="748937" cy="467165"/>
          </a:xfrm>
          <a:custGeom>
            <a:avLst/>
            <a:gdLst>
              <a:gd name="connsiteX0" fmla="*/ 0 w 748937"/>
              <a:gd name="connsiteY0" fmla="*/ 0 h 513825"/>
              <a:gd name="connsiteX1" fmla="*/ 296092 w 748937"/>
              <a:gd name="connsiteY1" fmla="*/ 130628 h 513825"/>
              <a:gd name="connsiteX2" fmla="*/ 287383 w 748937"/>
              <a:gd name="connsiteY2" fmla="*/ 452845 h 513825"/>
              <a:gd name="connsiteX3" fmla="*/ 748937 w 748937"/>
              <a:gd name="connsiteY3" fmla="*/ 513805 h 5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937" h="513825">
                <a:moveTo>
                  <a:pt x="0" y="0"/>
                </a:moveTo>
                <a:cubicBezTo>
                  <a:pt x="124097" y="27577"/>
                  <a:pt x="248195" y="55154"/>
                  <a:pt x="296092" y="130628"/>
                </a:cubicBezTo>
                <a:cubicBezTo>
                  <a:pt x="343989" y="206102"/>
                  <a:pt x="211909" y="388982"/>
                  <a:pt x="287383" y="452845"/>
                </a:cubicBezTo>
                <a:cubicBezTo>
                  <a:pt x="362857" y="516708"/>
                  <a:pt x="748937" y="513805"/>
                  <a:pt x="748937" y="513805"/>
                </a:cubicBezTo>
              </a:path>
            </a:pathLst>
          </a:custGeom>
          <a:noFill/>
          <a:ln w="15875">
            <a:solidFill>
              <a:srgbClr val="FF0000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3063659" y="3675839"/>
            <a:ext cx="563592" cy="294446"/>
          </a:xfrm>
          <a:prstGeom prst="roundRect">
            <a:avLst/>
          </a:prstGeom>
          <a:solidFill>
            <a:srgbClr val="B1B1B1"/>
          </a:solidFill>
          <a:ln w="19050">
            <a:solidFill>
              <a:srgbClr val="5F5F5F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code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249551" y="3675839"/>
            <a:ext cx="230517" cy="294446"/>
          </a:xfrm>
          <a:prstGeom prst="roundRect">
            <a:avLst/>
          </a:prstGeom>
          <a:solidFill>
            <a:srgbClr val="B1B1B1"/>
          </a:solidFill>
          <a:ln w="19050">
            <a:solidFill>
              <a:srgbClr val="5F5F5F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lib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6581936" y="3675839"/>
            <a:ext cx="449035" cy="294446"/>
          </a:xfrm>
          <a:prstGeom prst="roundRect">
            <a:avLst/>
          </a:prstGeom>
          <a:solidFill>
            <a:srgbClr val="B1B1B1"/>
          </a:solidFill>
          <a:ln w="19050">
            <a:solidFill>
              <a:srgbClr val="5F5F5F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stack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2658336" y="3675839"/>
            <a:ext cx="351447" cy="294446"/>
          </a:xfrm>
          <a:prstGeom prst="roundRect">
            <a:avLst/>
          </a:prstGeom>
          <a:solidFill>
            <a:srgbClr val="B1B1B1"/>
          </a:solidFill>
          <a:ln w="19050">
            <a:solidFill>
              <a:srgbClr val="5F5F5F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glob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3709195" y="3701719"/>
            <a:ext cx="2102724" cy="236188"/>
            <a:chOff x="1010342" y="2515634"/>
            <a:chExt cx="2102724" cy="236188"/>
          </a:xfrm>
        </p:grpSpPr>
        <p:sp>
          <p:nvSpPr>
            <p:cNvPr id="109" name="Rounded Rectangle 108"/>
            <p:cNvSpPr/>
            <p:nvPr/>
          </p:nvSpPr>
          <p:spPr>
            <a:xfrm>
              <a:off x="101034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7008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66" y="2815204"/>
            <a:ext cx="178017" cy="17801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34" y="1868522"/>
            <a:ext cx="178017" cy="17801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34" y="3726749"/>
            <a:ext cx="178017" cy="178017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3741311" y="2326958"/>
            <a:ext cx="2468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latin typeface="Helvetica" charset="0"/>
                <a:ea typeface="Helvetica" charset="0"/>
                <a:cs typeface="Helvetica" charset="0"/>
              </a:rPr>
              <a:t>Segment </a:t>
            </a:r>
            <a:r>
              <a:rPr lang="en-US" sz="1600" b="1" i="1">
                <a:latin typeface="Helvetica" charset="0"/>
                <a:ea typeface="Helvetica" charset="0"/>
                <a:cs typeface="Helvetica" charset="0"/>
              </a:rPr>
              <a:t>S</a:t>
            </a:r>
            <a:r>
              <a:rPr lang="en-US" sz="1600" i="1">
                <a:latin typeface="Helvetica" charset="0"/>
                <a:ea typeface="Helvetica" charset="0"/>
                <a:cs typeface="Helvetica" charset="0"/>
              </a:rPr>
              <a:t> is lockable</a:t>
            </a:r>
            <a:endParaRPr lang="en-US" i="1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12" y="1879718"/>
            <a:ext cx="129182" cy="18423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81" y="2814025"/>
            <a:ext cx="129182" cy="18423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49" y="3727693"/>
            <a:ext cx="129182" cy="184239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37555" y="2623535"/>
            <a:ext cx="228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Helvetica" charset="0"/>
                <a:ea typeface="Helvetica" charset="0"/>
                <a:cs typeface="Helvetica" charset="0"/>
              </a:rPr>
              <a:t>Kernel forces processes to abide by locking protocol</a:t>
            </a:r>
            <a:endParaRPr lang="en-US" sz="1600" i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82496" y="2262271"/>
            <a:ext cx="29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>
                <a:latin typeface="Helvetica" charset="0"/>
                <a:ea typeface="Helvetica" charset="0"/>
                <a:cs typeface="Helvetica" charset="0"/>
              </a:rPr>
              <a:t>switch VAS B’ </a:t>
            </a:r>
            <a:r>
              <a:rPr lang="en-US" sz="1600" i="1">
                <a:latin typeface="Helvetica" charset="0"/>
                <a:ea typeface="Helvetica" charset="0"/>
                <a:cs typeface="Helvetica" charset="0"/>
                <a:sym typeface="Wingdings"/>
              </a:rPr>
              <a:t> acquire lock</a:t>
            </a:r>
            <a:endParaRPr lang="en-US" b="1" i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2496" y="3089108"/>
            <a:ext cx="377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>
                <a:latin typeface="Helvetica" charset="0"/>
                <a:ea typeface="Helvetica" charset="0"/>
                <a:cs typeface="Helvetica" charset="0"/>
              </a:rPr>
              <a:t>switch VAS B’’ </a:t>
            </a:r>
            <a:r>
              <a:rPr lang="en-US" sz="1600" i="1">
                <a:latin typeface="Helvetica" charset="0"/>
                <a:ea typeface="Helvetica" charset="0"/>
                <a:cs typeface="Helvetica" charset="0"/>
                <a:sym typeface="Wingdings"/>
              </a:rPr>
              <a:t> block! (inside kernel)</a:t>
            </a:r>
            <a:endParaRPr lang="en-US" b="1" i="1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4" grpId="0" animBg="1"/>
      <p:bldP spid="85" grpId="0" animBg="1"/>
      <p:bldP spid="94" grpId="0"/>
      <p:bldP spid="95" grpId="0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Unobtrusive Implementation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4286" y="1617300"/>
            <a:ext cx="3561540" cy="2602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5157" y="1600359"/>
            <a:ext cx="2364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Virtual Address Space</a:t>
            </a:r>
            <a:endParaRPr lang="en-US" sz="16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43135" y="1176815"/>
            <a:ext cx="43131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Helvetica" charset="0"/>
                <a:ea typeface="Helvetica" charset="0"/>
                <a:cs typeface="Helvetica" charset="0"/>
              </a:rPr>
              <a:t>DragonFly BSD v4.0.6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Small derivative of FreeBSD</a:t>
            </a:r>
            <a:br>
              <a:rPr lang="en-US">
                <a:latin typeface="Helvetica" charset="0"/>
                <a:ea typeface="Helvetica" charset="0"/>
                <a:cs typeface="Helvetica" charset="0"/>
              </a:rPr>
            </a:br>
            <a:r>
              <a:rPr lang="en-US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memory system based on Mach µkernel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Supports only AMD64 arch.</a:t>
            </a:r>
          </a:p>
          <a:p>
            <a:pPr marL="285750" indent="-285750">
              <a:buFont typeface="Arial" charset="0"/>
              <a:buChar char="•"/>
            </a:pPr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b="1">
                <a:latin typeface="Helvetica" charset="0"/>
                <a:ea typeface="Helvetica" charset="0"/>
                <a:cs typeface="Helvetica" charset="0"/>
              </a:rPr>
              <a:t>Segment</a:t>
            </a:r>
            <a:r>
              <a:rPr lang="en-US">
                <a:latin typeface="Helvetica" charset="0"/>
                <a:ea typeface="Helvetica" charset="0"/>
                <a:cs typeface="Helvetica" charset="0"/>
              </a:rPr>
              <a:t> – wrapper around VM Object</a:t>
            </a:r>
          </a:p>
          <a:p>
            <a:r>
              <a:rPr lang="en-US" b="1">
                <a:latin typeface="Helvetica" charset="0"/>
                <a:ea typeface="Helvetica" charset="0"/>
                <a:cs typeface="Helvetica" charset="0"/>
              </a:rPr>
              <a:t>VAS</a:t>
            </a:r>
            <a:r>
              <a:rPr lang="en-US">
                <a:latin typeface="Helvetica" charset="0"/>
                <a:ea typeface="Helvetica" charset="0"/>
                <a:cs typeface="Helvetica" charset="0"/>
              </a:rPr>
              <a:t> – instance of 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>vmspace</a:t>
            </a:r>
          </a:p>
          <a:p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Process modifications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Primary and </a:t>
            </a:r>
            <a:r>
              <a:rPr lang="en-US" i="1">
                <a:latin typeface="Helvetica" charset="0"/>
                <a:ea typeface="Helvetica" charset="0"/>
                <a:cs typeface="Helvetica" charset="0"/>
              </a:rPr>
              <a:t>attached</a:t>
            </a:r>
            <a:r>
              <a:rPr lang="en-US">
                <a:latin typeface="Helvetica" charset="0"/>
                <a:ea typeface="Helvetica" charset="0"/>
                <a:cs typeface="Helvetica" charset="0"/>
              </a:rPr>
              <a:t> VAS set</a:t>
            </a:r>
          </a:p>
          <a:p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VAS Switch (as system call)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Lookup vmspace, overwrite 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>CR3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5704" y="1251865"/>
            <a:ext cx="2279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BSD </a:t>
            </a:r>
            <a:r>
              <a:rPr lang="en-US" sz="1600">
                <a:latin typeface="Consolas" charset="0"/>
                <a:ea typeface="Consolas" charset="0"/>
                <a:cs typeface="Consolas" charset="0"/>
              </a:rPr>
              <a:t>struct vmspace</a:t>
            </a:r>
            <a:endParaRPr lang="en-US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78533" y="1958073"/>
            <a:ext cx="3532980" cy="169277"/>
            <a:chOff x="878533" y="1958073"/>
            <a:chExt cx="3532980" cy="169277"/>
          </a:xfrm>
        </p:grpSpPr>
        <p:sp>
          <p:nvSpPr>
            <p:cNvPr id="19" name="Rounded Rectangle 18"/>
            <p:cNvSpPr/>
            <p:nvPr/>
          </p:nvSpPr>
          <p:spPr>
            <a:xfrm>
              <a:off x="878533" y="1963669"/>
              <a:ext cx="395471" cy="16368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487766" y="1963669"/>
              <a:ext cx="395471" cy="16368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096999" y="1963669"/>
              <a:ext cx="180583" cy="16368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91344" y="1963669"/>
              <a:ext cx="180583" cy="16368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885689" y="1963669"/>
              <a:ext cx="180583" cy="16368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280034" y="1963669"/>
              <a:ext cx="395471" cy="16368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1171497" y="2046143"/>
              <a:ext cx="316269" cy="0"/>
            </a:xfrm>
            <a:prstGeom prst="line">
              <a:avLst/>
            </a:prstGeom>
            <a:ln w="19050">
              <a:prstDash val="sysDash"/>
              <a:head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768221" y="2045509"/>
              <a:ext cx="316269" cy="0"/>
            </a:xfrm>
            <a:prstGeom prst="line">
              <a:avLst/>
            </a:prstGeom>
            <a:ln w="19050">
              <a:prstDash val="sysDash"/>
              <a:head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189477" y="2045509"/>
              <a:ext cx="316269" cy="0"/>
            </a:xfrm>
            <a:prstGeom prst="line">
              <a:avLst/>
            </a:prstGeom>
            <a:ln w="19050">
              <a:prstDash val="sysDash"/>
              <a:head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581635" y="2045509"/>
              <a:ext cx="316269" cy="0"/>
            </a:xfrm>
            <a:prstGeom prst="line">
              <a:avLst/>
            </a:prstGeom>
            <a:ln w="19050">
              <a:prstDash val="sysDash"/>
              <a:head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963765" y="2045509"/>
              <a:ext cx="316269" cy="0"/>
            </a:xfrm>
            <a:prstGeom prst="line">
              <a:avLst/>
            </a:prstGeom>
            <a:ln w="19050">
              <a:prstDash val="sysDash"/>
              <a:head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668014" y="1958073"/>
              <a:ext cx="74349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>
                  <a:latin typeface="Consolas" charset="0"/>
                  <a:ea typeface="Consolas" charset="0"/>
                  <a:cs typeface="Consolas" charset="0"/>
                </a:rPr>
                <a:t>vm_map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23367" y="2112650"/>
            <a:ext cx="2056667" cy="954333"/>
            <a:chOff x="1223367" y="2112650"/>
            <a:chExt cx="2056667" cy="954333"/>
          </a:xfrm>
        </p:grpSpPr>
        <p:sp>
          <p:nvSpPr>
            <p:cNvPr id="118" name="Rounded Rectangle 117"/>
            <p:cNvSpPr/>
            <p:nvPr/>
          </p:nvSpPr>
          <p:spPr>
            <a:xfrm>
              <a:off x="1487766" y="2475210"/>
              <a:ext cx="1792268" cy="59177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start; end;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offset; protection;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vm_object*</a:t>
              </a: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1223367" y="2112650"/>
              <a:ext cx="375953" cy="392789"/>
            </a:xfrm>
            <a:custGeom>
              <a:avLst/>
              <a:gdLst>
                <a:gd name="connsiteX0" fmla="*/ 304010 w 304010"/>
                <a:gd name="connsiteY0" fmla="*/ 0 h 538843"/>
                <a:gd name="connsiteX1" fmla="*/ 1932 w 304010"/>
                <a:gd name="connsiteY1" fmla="*/ 293914 h 538843"/>
                <a:gd name="connsiteX2" fmla="*/ 197874 w 304010"/>
                <a:gd name="connsiteY2" fmla="*/ 538843 h 53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010" h="538843">
                  <a:moveTo>
                    <a:pt x="304010" y="0"/>
                  </a:moveTo>
                  <a:cubicBezTo>
                    <a:pt x="161815" y="102053"/>
                    <a:pt x="19621" y="204107"/>
                    <a:pt x="1932" y="293914"/>
                  </a:cubicBezTo>
                  <a:cubicBezTo>
                    <a:pt x="-15757" y="383721"/>
                    <a:pt x="91058" y="461282"/>
                    <a:pt x="197874" y="53884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ysDot"/>
              <a:tailEnd type="triangle" w="med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87766" y="2292982"/>
              <a:ext cx="113565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>
                  <a:latin typeface="Consolas" charset="0"/>
                  <a:ea typeface="Consolas" charset="0"/>
                  <a:cs typeface="Consolas" charset="0"/>
                </a:rPr>
                <a:t>vm_map_entry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35894" y="2953386"/>
            <a:ext cx="2132167" cy="1235506"/>
            <a:chOff x="1435894" y="2953386"/>
            <a:chExt cx="2132167" cy="1235506"/>
          </a:xfrm>
        </p:grpSpPr>
        <p:sp>
          <p:nvSpPr>
            <p:cNvPr id="17" name="Rounded Rectangle 16"/>
            <p:cNvSpPr/>
            <p:nvPr/>
          </p:nvSpPr>
          <p:spPr>
            <a:xfrm>
              <a:off x="1775793" y="3525446"/>
              <a:ext cx="1792268" cy="66344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03531" y="3769632"/>
              <a:ext cx="743499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>
                  <a:latin typeface="Helvetica" charset="0"/>
                  <a:ea typeface="Helvetica" charset="0"/>
                  <a:cs typeface="Helvetica" charset="0"/>
                </a:rPr>
                <a:t>Resident Pages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1435894" y="2953386"/>
              <a:ext cx="467969" cy="608947"/>
            </a:xfrm>
            <a:custGeom>
              <a:avLst/>
              <a:gdLst>
                <a:gd name="connsiteX0" fmla="*/ 304010 w 304010"/>
                <a:gd name="connsiteY0" fmla="*/ 0 h 538843"/>
                <a:gd name="connsiteX1" fmla="*/ 1932 w 304010"/>
                <a:gd name="connsiteY1" fmla="*/ 293914 h 538843"/>
                <a:gd name="connsiteX2" fmla="*/ 197874 w 304010"/>
                <a:gd name="connsiteY2" fmla="*/ 538843 h 53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010" h="538843">
                  <a:moveTo>
                    <a:pt x="304010" y="0"/>
                  </a:moveTo>
                  <a:cubicBezTo>
                    <a:pt x="161815" y="102053"/>
                    <a:pt x="19621" y="204107"/>
                    <a:pt x="1932" y="293914"/>
                  </a:cubicBezTo>
                  <a:cubicBezTo>
                    <a:pt x="-15757" y="383721"/>
                    <a:pt x="91058" y="461282"/>
                    <a:pt x="197874" y="53884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ysDot"/>
              <a:tailEnd type="triangle" w="med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871933" y="3788112"/>
              <a:ext cx="276854" cy="131092"/>
            </a:xfrm>
            <a:prstGeom prst="roundRect">
              <a:avLst/>
            </a:prstGeom>
            <a:solidFill>
              <a:srgbClr val="B9CDE6"/>
            </a:solidFill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92586" y="3562333"/>
              <a:ext cx="843052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Consolas" charset="0"/>
                  <a:ea typeface="Consolas" charset="0"/>
                  <a:cs typeface="Consolas" charset="0"/>
                </a:rPr>
                <a:t>OBJT_PHYS</a:t>
              </a:r>
              <a:endParaRPr lang="en-US" sz="11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2194584" y="3788112"/>
              <a:ext cx="276854" cy="131092"/>
            </a:xfrm>
            <a:prstGeom prst="roundRect">
              <a:avLst/>
            </a:prstGeom>
            <a:solidFill>
              <a:srgbClr val="B9CDE6"/>
            </a:solidFill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2517235" y="3788112"/>
              <a:ext cx="276854" cy="131092"/>
            </a:xfrm>
            <a:prstGeom prst="roundRect">
              <a:avLst/>
            </a:prstGeom>
            <a:solidFill>
              <a:srgbClr val="B9CDE6"/>
            </a:solidFill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871933" y="3955662"/>
              <a:ext cx="276854" cy="131092"/>
            </a:xfrm>
            <a:prstGeom prst="roundRect">
              <a:avLst/>
            </a:prstGeom>
            <a:solidFill>
              <a:srgbClr val="B9CDE6"/>
            </a:solidFill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2194584" y="3955662"/>
              <a:ext cx="276854" cy="131092"/>
            </a:xfrm>
            <a:prstGeom prst="roundRect">
              <a:avLst/>
            </a:prstGeom>
            <a:solidFill>
              <a:srgbClr val="B9CDE6"/>
            </a:solidFill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2517235" y="3955662"/>
              <a:ext cx="276854" cy="131092"/>
            </a:xfrm>
            <a:prstGeom prst="roundRect">
              <a:avLst/>
            </a:prstGeom>
            <a:solidFill>
              <a:srgbClr val="B9CDE6"/>
            </a:solidFill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762247" y="3341771"/>
              <a:ext cx="113565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>
                  <a:latin typeface="Consolas" charset="0"/>
                  <a:ea typeface="Consolas" charset="0"/>
                  <a:cs typeface="Consolas" charset="0"/>
                </a:rPr>
                <a:t>vm_object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06727" y="3280342"/>
            <a:ext cx="2170444" cy="1222106"/>
            <a:chOff x="1506727" y="3280342"/>
            <a:chExt cx="2170444" cy="1222106"/>
          </a:xfrm>
        </p:grpSpPr>
        <p:sp>
          <p:nvSpPr>
            <p:cNvPr id="123" name="Rounded Rectangle 122"/>
            <p:cNvSpPr/>
            <p:nvPr/>
          </p:nvSpPr>
          <p:spPr>
            <a:xfrm>
              <a:off x="1506727" y="3280342"/>
              <a:ext cx="2170444" cy="1023042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515096" y="4317782"/>
              <a:ext cx="173760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SpaceJMP Segment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Unobtrusive Implementation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55363" y="1472235"/>
            <a:ext cx="453542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Helvetica" charset="0"/>
                <a:ea typeface="Helvetica" charset="0"/>
                <a:cs typeface="Helvetica" charset="0"/>
              </a:rPr>
              <a:t>Barrelfish OS</a:t>
            </a:r>
            <a:endParaRPr lang="en-US" sz="200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SpaceJMP user-level implementation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No dynamic memory allocation in kernel</a:t>
            </a:r>
          </a:p>
          <a:p>
            <a:pPr lvl="1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all memory is </a:t>
            </a:r>
            <a:r>
              <a:rPr lang="en-US" sz="1600" i="1">
                <a:latin typeface="Helvetica" charset="0"/>
                <a:ea typeface="Helvetica" charset="0"/>
                <a:cs typeface="Helvetica" charset="0"/>
              </a:rPr>
              <a:t>typed</a:t>
            </a: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 – frame, vnode, cnode</a:t>
            </a:r>
            <a:br>
              <a:rPr lang="en-US" sz="1600">
                <a:latin typeface="Helvetica" charset="0"/>
                <a:ea typeface="Helvetica" charset="0"/>
                <a:cs typeface="Helvetica" charset="0"/>
              </a:rPr>
            </a:b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safe via kernel-enforced </a:t>
            </a:r>
            <a:r>
              <a:rPr lang="en-US" sz="1600" i="1">
                <a:latin typeface="Helvetica" charset="0"/>
                <a:ea typeface="Helvetica" charset="0"/>
                <a:cs typeface="Helvetica" charset="0"/>
              </a:rPr>
              <a:t>capabilities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Flexible to experiment with optimizations</a:t>
            </a:r>
          </a:p>
          <a:p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b="1">
                <a:latin typeface="Helvetica" charset="0"/>
                <a:ea typeface="Helvetica" charset="0"/>
                <a:cs typeface="Helvetica" charset="0"/>
              </a:rPr>
              <a:t>Linux</a:t>
            </a:r>
            <a:r>
              <a:rPr lang="en-US">
                <a:latin typeface="Helvetica" charset="0"/>
                <a:ea typeface="Helvetica" charset="0"/>
                <a:cs typeface="Helvetica" charset="0"/>
              </a:rPr>
              <a:t> port at Hewlett Packard Labs.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38240" y="3632398"/>
            <a:ext cx="872394" cy="701858"/>
            <a:chOff x="438240" y="3632398"/>
            <a:chExt cx="872394" cy="701858"/>
          </a:xfrm>
        </p:grpSpPr>
        <p:sp>
          <p:nvSpPr>
            <p:cNvPr id="37" name="Rounded Rectangle 36"/>
            <p:cNvSpPr/>
            <p:nvPr/>
          </p:nvSpPr>
          <p:spPr>
            <a:xfrm>
              <a:off x="530352" y="3632398"/>
              <a:ext cx="688170" cy="70185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8240" y="3662838"/>
              <a:ext cx="8723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OS node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82929" y="3939837"/>
              <a:ext cx="583016" cy="34966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state replica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 flipH="1">
            <a:off x="1273386" y="3974183"/>
            <a:ext cx="515118" cy="0"/>
          </a:xfrm>
          <a:prstGeom prst="line">
            <a:avLst/>
          </a:prstGeom>
          <a:ln w="25400" cmpd="sng">
            <a:prstDash val="sysDash"/>
            <a:headEnd type="triangle" w="lg" len="med"/>
            <a:tailEnd type="triangl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30352" y="4376503"/>
            <a:ext cx="688170" cy="23475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A3A3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x86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825752" y="4376502"/>
            <a:ext cx="688170" cy="23475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A3A3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Xeon Phi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86978" y="4289504"/>
            <a:ext cx="51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charset="0"/>
                <a:ea typeface="Helvetica" charset="0"/>
                <a:cs typeface="Helvetica" charset="0"/>
              </a:rPr>
              <a:t>...</a:t>
            </a:r>
            <a:endParaRPr lang="en-US" sz="200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455931" y="4714951"/>
            <a:ext cx="2849698" cy="0"/>
          </a:xfrm>
          <a:prstGeom prst="line">
            <a:avLst/>
          </a:prstGeom>
          <a:ln w="38100" cmpd="sng">
            <a:prstDash val="solid"/>
            <a:headEnd type="triangle" w="med" len="lg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69571" y="4731504"/>
            <a:ext cx="1017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interconnect</a:t>
            </a:r>
            <a:endParaRPr lang="en-US" sz="14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825752" y="3251000"/>
            <a:ext cx="1468452" cy="2681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rgbClr val="9A480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Application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25347" y="3633241"/>
            <a:ext cx="872394" cy="701858"/>
            <a:chOff x="2525347" y="3633241"/>
            <a:chExt cx="872394" cy="701858"/>
          </a:xfrm>
        </p:grpSpPr>
        <p:sp>
          <p:nvSpPr>
            <p:cNvPr id="60" name="Rounded Rectangle 59"/>
            <p:cNvSpPr/>
            <p:nvPr/>
          </p:nvSpPr>
          <p:spPr>
            <a:xfrm>
              <a:off x="2617459" y="3633241"/>
              <a:ext cx="688170" cy="70185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25347" y="3663681"/>
              <a:ext cx="8723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OS node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2670036" y="3940680"/>
              <a:ext cx="583016" cy="34966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state replica</a:t>
              </a:r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2617459" y="4377345"/>
            <a:ext cx="688170" cy="23475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A3A3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ARM</a:t>
            </a:r>
          </a:p>
        </p:txBody>
      </p:sp>
      <p:sp>
        <p:nvSpPr>
          <p:cNvPr id="65" name="Rounded Rectangle 64"/>
          <p:cNvSpPr/>
          <p:nvPr/>
        </p:nvSpPr>
        <p:spPr>
          <a:xfrm rot="5400000">
            <a:off x="454451" y="3174072"/>
            <a:ext cx="465070" cy="2468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rgbClr val="9A480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App</a:t>
            </a:r>
          </a:p>
        </p:txBody>
      </p:sp>
      <p:sp>
        <p:nvSpPr>
          <p:cNvPr id="66" name="Rounded Rectangle 65"/>
          <p:cNvSpPr/>
          <p:nvPr/>
        </p:nvSpPr>
        <p:spPr>
          <a:xfrm rot="5400000">
            <a:off x="801927" y="3154600"/>
            <a:ext cx="465070" cy="2858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rgbClr val="9A480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App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51187" y="3578813"/>
            <a:ext cx="2946554" cy="0"/>
          </a:xfrm>
          <a:prstGeom prst="line">
            <a:avLst/>
          </a:prstGeom>
          <a:ln w="12700" cmpd="sng">
            <a:prstDash val="dash"/>
            <a:headEnd type="none" w="lg" len="med"/>
            <a:tailEnd type="non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400000">
            <a:off x="-226799" y="2986483"/>
            <a:ext cx="1124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user space</a:t>
            </a:r>
            <a:endParaRPr lang="en-US" sz="14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5400000">
            <a:off x="-43217" y="3844827"/>
            <a:ext cx="757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kernel</a:t>
            </a:r>
            <a:endParaRPr lang="en-US" sz="14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81256" y="1351249"/>
            <a:ext cx="1283546" cy="2504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physical address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2109" y="1109054"/>
            <a:ext cx="872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Capability</a:t>
            </a:r>
            <a:endParaRPr lang="en-US" sz="14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984915" y="1339184"/>
            <a:ext cx="804344" cy="2504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RAM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939603" y="2048674"/>
            <a:ext cx="804344" cy="2504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4F81B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Frame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892244" y="1917168"/>
            <a:ext cx="804344" cy="179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4F81B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x86 PML4</a:t>
            </a:r>
          </a:p>
        </p:txBody>
      </p:sp>
      <p:sp>
        <p:nvSpPr>
          <p:cNvPr id="79" name="Freeform 78"/>
          <p:cNvSpPr/>
          <p:nvPr/>
        </p:nvSpPr>
        <p:spPr>
          <a:xfrm flipH="1">
            <a:off x="2469521" y="1601709"/>
            <a:ext cx="657694" cy="307226"/>
          </a:xfrm>
          <a:custGeom>
            <a:avLst/>
            <a:gdLst>
              <a:gd name="connsiteX0" fmla="*/ 657695 w 657695"/>
              <a:gd name="connsiteY0" fmla="*/ 0 h 320040"/>
              <a:gd name="connsiteX1" fmla="*/ 90767 w 657695"/>
              <a:gd name="connsiteY1" fmla="*/ 137160 h 320040"/>
              <a:gd name="connsiteX2" fmla="*/ 8471 w 657695"/>
              <a:gd name="connsiteY2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695" h="320040">
                <a:moveTo>
                  <a:pt x="657695" y="0"/>
                </a:moveTo>
                <a:cubicBezTo>
                  <a:pt x="428333" y="41910"/>
                  <a:pt x="198971" y="83820"/>
                  <a:pt x="90767" y="137160"/>
                </a:cubicBezTo>
                <a:cubicBezTo>
                  <a:pt x="-17437" y="190500"/>
                  <a:pt x="-4483" y="255270"/>
                  <a:pt x="8471" y="3200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319568" y="1582404"/>
            <a:ext cx="45719" cy="409066"/>
          </a:xfrm>
          <a:custGeom>
            <a:avLst/>
            <a:gdLst>
              <a:gd name="connsiteX0" fmla="*/ 0 w 9144"/>
              <a:gd name="connsiteY0" fmla="*/ 0 h 283464"/>
              <a:gd name="connsiteX1" fmla="*/ 9144 w 9144"/>
              <a:gd name="connsiteY1" fmla="*/ 283464 h 28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" h="283464">
                <a:moveTo>
                  <a:pt x="0" y="0"/>
                </a:moveTo>
                <a:lnTo>
                  <a:pt x="9144" y="283464"/>
                </a:lnTo>
              </a:path>
            </a:pathLst>
          </a:custGeom>
          <a:noFill/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1562150" y="1421866"/>
            <a:ext cx="425418" cy="45719"/>
          </a:xfrm>
          <a:custGeom>
            <a:avLst/>
            <a:gdLst>
              <a:gd name="connsiteX0" fmla="*/ 0 w 9144"/>
              <a:gd name="connsiteY0" fmla="*/ 0 h 283464"/>
              <a:gd name="connsiteX1" fmla="*/ 9144 w 9144"/>
              <a:gd name="connsiteY1" fmla="*/ 283464 h 28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" h="283464">
                <a:moveTo>
                  <a:pt x="0" y="0"/>
                </a:moveTo>
                <a:lnTo>
                  <a:pt x="9144" y="283464"/>
                </a:lnTo>
              </a:path>
            </a:pathLst>
          </a:custGeom>
          <a:noFill/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379526" y="1084531"/>
            <a:ext cx="872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retype!</a:t>
            </a:r>
            <a:endParaRPr lang="en-US" sz="1400" i="1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762483" y="2292774"/>
            <a:ext cx="1116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Raw Memory</a:t>
            </a:r>
            <a:endParaRPr lang="en-US" sz="14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1849191" y="1956226"/>
            <a:ext cx="965455" cy="468503"/>
          </a:xfrm>
          <a:prstGeom prst="roundRect">
            <a:avLst/>
          </a:prstGeom>
          <a:noFill/>
          <a:ln w="22225">
            <a:solidFill>
              <a:srgbClr val="FF0000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76197" y="2440770"/>
            <a:ext cx="105361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Segment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002572" y="2875429"/>
            <a:ext cx="15343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SpaceJMP VAS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702292" y="1742914"/>
            <a:ext cx="2081620" cy="1105898"/>
          </a:xfrm>
          <a:prstGeom prst="roundRect">
            <a:avLst/>
          </a:prstGeom>
          <a:noFill/>
          <a:ln w="22225">
            <a:solidFill>
              <a:srgbClr val="FF0000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892244" y="2140959"/>
            <a:ext cx="804344" cy="179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4F81B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x86 PTDP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892244" y="2364750"/>
            <a:ext cx="804344" cy="179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4F81B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x86 PTD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892244" y="2588541"/>
            <a:ext cx="804344" cy="179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4F81B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x86 PTE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745065" y="3635804"/>
            <a:ext cx="872394" cy="701858"/>
            <a:chOff x="2525347" y="3633241"/>
            <a:chExt cx="872394" cy="701858"/>
          </a:xfrm>
        </p:grpSpPr>
        <p:sp>
          <p:nvSpPr>
            <p:cNvPr id="58" name="Rounded Rectangle 57"/>
            <p:cNvSpPr/>
            <p:nvPr/>
          </p:nvSpPr>
          <p:spPr>
            <a:xfrm>
              <a:off x="2617459" y="3633241"/>
              <a:ext cx="688170" cy="70185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25347" y="3663681"/>
              <a:ext cx="8723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OS node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670036" y="3940680"/>
              <a:ext cx="583016" cy="34966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state replica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707079" y="2754028"/>
            <a:ext cx="1169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Page Table</a:t>
            </a:r>
            <a:endParaRPr lang="en-US" sz="140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73" grpId="0" animBg="1"/>
      <p:bldP spid="76" grpId="0" animBg="1"/>
      <p:bldP spid="77" grpId="0" animBg="1"/>
      <p:bldP spid="79" grpId="0" animBg="1"/>
      <p:bldP spid="12" grpId="0" animBg="1"/>
      <p:bldP spid="82" grpId="0" animBg="1"/>
      <p:bldP spid="83" grpId="0"/>
      <p:bldP spid="85" grpId="0"/>
      <p:bldP spid="85" grpId="1"/>
      <p:bldP spid="87" grpId="0" animBg="1"/>
      <p:bldP spid="88" grpId="0"/>
      <p:bldP spid="89" grpId="0"/>
      <p:bldP spid="91" grpId="0" animBg="1"/>
      <p:bldP spid="45" grpId="0" animBg="1"/>
      <p:bldP spid="46" grpId="0" animBg="1"/>
      <p:bldP spid="47" grpId="0" animBg="1"/>
      <p:bldP spid="50" grpId="0"/>
      <p:bldP spid="5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Sharing Pointer-Rich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61157" y="3285062"/>
            <a:ext cx="2753853" cy="191189"/>
            <a:chOff x="901979" y="2820087"/>
            <a:chExt cx="2753853" cy="191189"/>
          </a:xfrm>
        </p:grpSpPr>
        <p:sp>
          <p:nvSpPr>
            <p:cNvPr id="12" name="Rounded Rectangle 11"/>
            <p:cNvSpPr/>
            <p:nvPr/>
          </p:nvSpPr>
          <p:spPr>
            <a:xfrm>
              <a:off x="901979" y="2820522"/>
              <a:ext cx="342741" cy="190318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06835" y="2820087"/>
              <a:ext cx="1086089" cy="191189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VAS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84461" y="2820522"/>
              <a:ext cx="171371" cy="190318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85444" y="2820522"/>
              <a:ext cx="636902" cy="190318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455039" y="2820522"/>
              <a:ext cx="268290" cy="190318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69" y="2321793"/>
            <a:ext cx="736825" cy="528959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874545" y="1943268"/>
            <a:ext cx="738016" cy="667588"/>
          </a:xfrm>
          <a:custGeom>
            <a:avLst/>
            <a:gdLst>
              <a:gd name="connsiteX0" fmla="*/ 52216 w 738016"/>
              <a:gd name="connsiteY0" fmla="*/ 0 h 560269"/>
              <a:gd name="connsiteX1" fmla="*/ 70504 w 738016"/>
              <a:gd name="connsiteY1" fmla="*/ 475488 h 560269"/>
              <a:gd name="connsiteX2" fmla="*/ 738016 w 738016"/>
              <a:gd name="connsiteY2" fmla="*/ 557784 h 56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016" h="560269">
                <a:moveTo>
                  <a:pt x="52216" y="0"/>
                </a:moveTo>
                <a:cubicBezTo>
                  <a:pt x="4210" y="191262"/>
                  <a:pt x="-43796" y="382524"/>
                  <a:pt x="70504" y="475488"/>
                </a:cubicBezTo>
                <a:cubicBezTo>
                  <a:pt x="184804" y="568452"/>
                  <a:pt x="461410" y="563118"/>
                  <a:pt x="738016" y="557784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407549" y="1960790"/>
            <a:ext cx="738016" cy="667588"/>
          </a:xfrm>
          <a:custGeom>
            <a:avLst/>
            <a:gdLst>
              <a:gd name="connsiteX0" fmla="*/ 52216 w 738016"/>
              <a:gd name="connsiteY0" fmla="*/ 0 h 560269"/>
              <a:gd name="connsiteX1" fmla="*/ 70504 w 738016"/>
              <a:gd name="connsiteY1" fmla="*/ 475488 h 560269"/>
              <a:gd name="connsiteX2" fmla="*/ 738016 w 738016"/>
              <a:gd name="connsiteY2" fmla="*/ 557784 h 56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016" h="560269">
                <a:moveTo>
                  <a:pt x="52216" y="0"/>
                </a:moveTo>
                <a:cubicBezTo>
                  <a:pt x="4210" y="191262"/>
                  <a:pt x="-43796" y="382524"/>
                  <a:pt x="70504" y="475488"/>
                </a:cubicBezTo>
                <a:cubicBezTo>
                  <a:pt x="184804" y="568452"/>
                  <a:pt x="461410" y="563118"/>
                  <a:pt x="738016" y="557784"/>
                </a:cubicBezTo>
              </a:path>
            </a:pathLst>
          </a:custGeom>
          <a:noFill/>
          <a:ln w="12700">
            <a:solidFill>
              <a:schemeClr val="tx1"/>
            </a:solidFill>
            <a:headEnd type="triangle" w="med" len="lg"/>
            <a:tailEnd type="non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978322" y="1943267"/>
            <a:ext cx="45719" cy="372495"/>
          </a:xfrm>
          <a:custGeom>
            <a:avLst/>
            <a:gdLst>
              <a:gd name="connsiteX0" fmla="*/ 0 w 0"/>
              <a:gd name="connsiteY0" fmla="*/ 0 h 301752"/>
              <a:gd name="connsiteX1" fmla="*/ 0 w 0"/>
              <a:gd name="connsiteY1" fmla="*/ 301752 h 30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1752">
                <a:moveTo>
                  <a:pt x="0" y="0"/>
                </a:moveTo>
                <a:lnTo>
                  <a:pt x="0" y="301752"/>
                </a:lnTo>
              </a:path>
            </a:pathLst>
          </a:custGeom>
          <a:noFill/>
          <a:ln w="12700">
            <a:solidFill>
              <a:schemeClr val="tx1"/>
            </a:solidFill>
            <a:headEnd type="triangle" w="med" len="lg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37067" y="2177262"/>
            <a:ext cx="775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marshal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08522" y="2017585"/>
            <a:ext cx="95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un-marshal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519" y="3632050"/>
            <a:ext cx="45354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No data marshaling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Use of absolute pointers</a:t>
            </a:r>
            <a:br>
              <a:rPr lang="en-US">
                <a:latin typeface="Helvetica" charset="0"/>
                <a:ea typeface="Helvetica" charset="0"/>
                <a:cs typeface="Helvetica" charset="0"/>
              </a:rPr>
            </a:b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	no swizzling, or address conflicts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869866" y="2893494"/>
            <a:ext cx="45719" cy="372495"/>
          </a:xfrm>
          <a:custGeom>
            <a:avLst/>
            <a:gdLst>
              <a:gd name="connsiteX0" fmla="*/ 0 w 0"/>
              <a:gd name="connsiteY0" fmla="*/ 0 h 301752"/>
              <a:gd name="connsiteX1" fmla="*/ 0 w 0"/>
              <a:gd name="connsiteY1" fmla="*/ 301752 h 30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1752">
                <a:moveTo>
                  <a:pt x="0" y="0"/>
                </a:moveTo>
                <a:lnTo>
                  <a:pt x="0" y="301752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triangle" w="med" len="sm"/>
            <a:tailEnd type="triangle" w="med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038084" y="2893494"/>
            <a:ext cx="45719" cy="372495"/>
          </a:xfrm>
          <a:custGeom>
            <a:avLst/>
            <a:gdLst>
              <a:gd name="connsiteX0" fmla="*/ 0 w 0"/>
              <a:gd name="connsiteY0" fmla="*/ 0 h 301752"/>
              <a:gd name="connsiteX1" fmla="*/ 0 w 0"/>
              <a:gd name="connsiteY1" fmla="*/ 301752 h 30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1752">
                <a:moveTo>
                  <a:pt x="0" y="0"/>
                </a:moveTo>
                <a:lnTo>
                  <a:pt x="0" y="301752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triangle" w="med" len="sm"/>
            <a:tailEnd type="triangle" w="med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206302" y="2893494"/>
            <a:ext cx="45719" cy="372495"/>
          </a:xfrm>
          <a:custGeom>
            <a:avLst/>
            <a:gdLst>
              <a:gd name="connsiteX0" fmla="*/ 0 w 0"/>
              <a:gd name="connsiteY0" fmla="*/ 0 h 301752"/>
              <a:gd name="connsiteX1" fmla="*/ 0 w 0"/>
              <a:gd name="connsiteY1" fmla="*/ 301752 h 30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1752">
                <a:moveTo>
                  <a:pt x="0" y="0"/>
                </a:moveTo>
                <a:lnTo>
                  <a:pt x="0" y="301752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triangle" w="med" len="sm"/>
            <a:tailEnd type="triangle" w="med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19803" y="2941242"/>
            <a:ext cx="61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switch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56682" y="2941242"/>
            <a:ext cx="61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switch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35803" y="2941242"/>
            <a:ext cx="62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switch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11057" y="2436413"/>
            <a:ext cx="3254053" cy="388727"/>
            <a:chOff x="408438" y="2540908"/>
            <a:chExt cx="3254053" cy="388727"/>
          </a:xfrm>
        </p:grpSpPr>
        <p:grpSp>
          <p:nvGrpSpPr>
            <p:cNvPr id="60" name="Group 59"/>
            <p:cNvGrpSpPr/>
            <p:nvPr/>
          </p:nvGrpSpPr>
          <p:grpSpPr>
            <a:xfrm>
              <a:off x="408438" y="2540908"/>
              <a:ext cx="892623" cy="388727"/>
              <a:chOff x="408438" y="2540908"/>
              <a:chExt cx="892623" cy="388727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52578" y="2540908"/>
                <a:ext cx="804344" cy="250460"/>
              </a:xfrm>
              <a:prstGeom prst="roundRect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stage 1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408438" y="2829633"/>
                <a:ext cx="892623" cy="100002"/>
                <a:chOff x="8082253" y="5818325"/>
                <a:chExt cx="1714341" cy="199750"/>
              </a:xfrm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8082253" y="5820138"/>
                  <a:ext cx="342741" cy="197937"/>
                </a:xfrm>
                <a:prstGeom prst="roundRect">
                  <a:avLst/>
                </a:prstGeom>
                <a:solidFill>
                  <a:srgbClr val="92D050"/>
                </a:solidFill>
                <a:ln w="19050">
                  <a:solidFill>
                    <a:srgbClr val="92D05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8482064" y="5820138"/>
                  <a:ext cx="1086089" cy="197937"/>
                </a:xfrm>
                <a:prstGeom prst="roundRect">
                  <a:avLst/>
                </a:prstGeom>
                <a:solidFill>
                  <a:srgbClr val="BFE2CA"/>
                </a:solidFill>
                <a:ln w="19050">
                  <a:solidFill>
                    <a:srgbClr val="BFE2C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9625223" y="5818325"/>
                  <a:ext cx="171371" cy="197937"/>
                </a:xfrm>
                <a:prstGeom prst="roundRect">
                  <a:avLst/>
                </a:prstGeom>
                <a:solidFill>
                  <a:srgbClr val="92D050"/>
                </a:solidFill>
                <a:ln w="19050">
                  <a:solidFill>
                    <a:srgbClr val="92D05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1551898" y="2540908"/>
              <a:ext cx="892623" cy="388727"/>
              <a:chOff x="1551898" y="2540908"/>
              <a:chExt cx="892623" cy="388727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633293" y="2540908"/>
                <a:ext cx="804344" cy="250460"/>
              </a:xfrm>
              <a:prstGeom prst="roundRect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stage 2</a:t>
                </a: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551898" y="2829633"/>
                <a:ext cx="892623" cy="100002"/>
                <a:chOff x="8082253" y="5818325"/>
                <a:chExt cx="1714341" cy="199750"/>
              </a:xfrm>
            </p:grpSpPr>
            <p:sp>
              <p:nvSpPr>
                <p:cNvPr id="41" name="Rounded Rectangle 40"/>
                <p:cNvSpPr/>
                <p:nvPr/>
              </p:nvSpPr>
              <p:spPr>
                <a:xfrm>
                  <a:off x="8082253" y="5820138"/>
                  <a:ext cx="342741" cy="197937"/>
                </a:xfrm>
                <a:prstGeom prst="roundRect">
                  <a:avLst/>
                </a:prstGeom>
                <a:solidFill>
                  <a:srgbClr val="92D050"/>
                </a:solidFill>
                <a:ln w="19050">
                  <a:solidFill>
                    <a:srgbClr val="92D05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8482064" y="5820138"/>
                  <a:ext cx="1086089" cy="197937"/>
                </a:xfrm>
                <a:prstGeom prst="roundRect">
                  <a:avLst/>
                </a:prstGeom>
                <a:solidFill>
                  <a:srgbClr val="BFE2CA"/>
                </a:solidFill>
                <a:ln w="19050">
                  <a:solidFill>
                    <a:srgbClr val="BFE2C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9625223" y="5818325"/>
                  <a:ext cx="171371" cy="197937"/>
                </a:xfrm>
                <a:prstGeom prst="roundRect">
                  <a:avLst/>
                </a:prstGeom>
                <a:solidFill>
                  <a:srgbClr val="92D050"/>
                </a:solidFill>
                <a:ln w="19050">
                  <a:solidFill>
                    <a:srgbClr val="92D05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2769868" y="2540908"/>
              <a:ext cx="892623" cy="388727"/>
              <a:chOff x="2769868" y="2540908"/>
              <a:chExt cx="892623" cy="388727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814008" y="2540908"/>
                <a:ext cx="804344" cy="250460"/>
              </a:xfrm>
              <a:prstGeom prst="roundRect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stage 3</a:t>
                </a: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2769868" y="2829633"/>
                <a:ext cx="892623" cy="100002"/>
                <a:chOff x="8082253" y="5818325"/>
                <a:chExt cx="1714341" cy="199750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8082253" y="5820138"/>
                  <a:ext cx="342741" cy="197937"/>
                </a:xfrm>
                <a:prstGeom prst="roundRect">
                  <a:avLst/>
                </a:prstGeom>
                <a:solidFill>
                  <a:srgbClr val="92D050"/>
                </a:solidFill>
                <a:ln w="19050">
                  <a:solidFill>
                    <a:srgbClr val="92D05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8482064" y="5820138"/>
                  <a:ext cx="1086089" cy="197937"/>
                </a:xfrm>
                <a:prstGeom prst="roundRect">
                  <a:avLst/>
                </a:prstGeom>
                <a:solidFill>
                  <a:srgbClr val="BFE2CA"/>
                </a:solidFill>
                <a:ln w="19050">
                  <a:solidFill>
                    <a:srgbClr val="BFE2C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9625223" y="5818325"/>
                  <a:ext cx="171371" cy="197937"/>
                </a:xfrm>
                <a:prstGeom prst="roundRect">
                  <a:avLst/>
                </a:prstGeom>
                <a:solidFill>
                  <a:srgbClr val="92D050"/>
                </a:solidFill>
                <a:ln w="19050">
                  <a:solidFill>
                    <a:srgbClr val="92D05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411057" y="1545186"/>
            <a:ext cx="892623" cy="385754"/>
            <a:chOff x="395986" y="1187594"/>
            <a:chExt cx="892623" cy="385754"/>
          </a:xfrm>
        </p:grpSpPr>
        <p:sp>
          <p:nvSpPr>
            <p:cNvPr id="5" name="Rounded Rectangle 4"/>
            <p:cNvSpPr/>
            <p:nvPr/>
          </p:nvSpPr>
          <p:spPr>
            <a:xfrm>
              <a:off x="452578" y="1187594"/>
              <a:ext cx="804344" cy="2504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93656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stage 1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95986" y="1473346"/>
              <a:ext cx="892623" cy="100002"/>
              <a:chOff x="8082253" y="5818325"/>
              <a:chExt cx="1714341" cy="199750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8082253" y="5820138"/>
                <a:ext cx="342741" cy="197937"/>
              </a:xfrm>
              <a:prstGeom prst="roundRect">
                <a:avLst/>
              </a:prstGeom>
              <a:solidFill>
                <a:srgbClr val="92D050"/>
              </a:solidFill>
              <a:ln w="19050">
                <a:solidFill>
                  <a:srgbClr val="92D05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8482064" y="5820138"/>
                <a:ext cx="1086089" cy="197937"/>
              </a:xfrm>
              <a:prstGeom prst="roundRect">
                <a:avLst/>
              </a:prstGeom>
              <a:solidFill>
                <a:srgbClr val="BFE2CA"/>
              </a:solidFill>
              <a:ln w="19050">
                <a:solidFill>
                  <a:srgbClr val="BFE2C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9625223" y="5818325"/>
                <a:ext cx="171371" cy="197937"/>
              </a:xfrm>
              <a:prstGeom prst="roundRect">
                <a:avLst/>
              </a:prstGeom>
              <a:solidFill>
                <a:srgbClr val="92D050"/>
              </a:solidFill>
              <a:ln w="19050">
                <a:solidFill>
                  <a:srgbClr val="92D05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554517" y="1545186"/>
            <a:ext cx="898191" cy="385754"/>
            <a:chOff x="1539446" y="1187594"/>
            <a:chExt cx="898191" cy="385754"/>
          </a:xfrm>
        </p:grpSpPr>
        <p:sp>
          <p:nvSpPr>
            <p:cNvPr id="6" name="Rounded Rectangle 5"/>
            <p:cNvSpPr/>
            <p:nvPr/>
          </p:nvSpPr>
          <p:spPr>
            <a:xfrm>
              <a:off x="1633293" y="1187594"/>
              <a:ext cx="804344" cy="2504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93656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stage 2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539446" y="1473346"/>
              <a:ext cx="892623" cy="100002"/>
              <a:chOff x="8082253" y="5818325"/>
              <a:chExt cx="1714341" cy="199750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8082253" y="5820138"/>
                <a:ext cx="342741" cy="197937"/>
              </a:xfrm>
              <a:prstGeom prst="roundRect">
                <a:avLst/>
              </a:prstGeom>
              <a:solidFill>
                <a:srgbClr val="92D050"/>
              </a:solidFill>
              <a:ln w="19050">
                <a:solidFill>
                  <a:srgbClr val="92D05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8482064" y="5820138"/>
                <a:ext cx="1086089" cy="197937"/>
              </a:xfrm>
              <a:prstGeom prst="roundRect">
                <a:avLst/>
              </a:prstGeom>
              <a:solidFill>
                <a:srgbClr val="BFE2CA"/>
              </a:solidFill>
              <a:ln w="19050">
                <a:solidFill>
                  <a:srgbClr val="BFE2C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9625223" y="5818325"/>
                <a:ext cx="171371" cy="197937"/>
              </a:xfrm>
              <a:prstGeom prst="roundRect">
                <a:avLst/>
              </a:prstGeom>
              <a:solidFill>
                <a:srgbClr val="92D050"/>
              </a:solidFill>
              <a:ln w="19050">
                <a:solidFill>
                  <a:srgbClr val="92D05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772487" y="1545186"/>
            <a:ext cx="892623" cy="385754"/>
            <a:chOff x="2757416" y="1187594"/>
            <a:chExt cx="892623" cy="385754"/>
          </a:xfrm>
        </p:grpSpPr>
        <p:sp>
          <p:nvSpPr>
            <p:cNvPr id="7" name="Rounded Rectangle 6"/>
            <p:cNvSpPr/>
            <p:nvPr/>
          </p:nvSpPr>
          <p:spPr>
            <a:xfrm>
              <a:off x="2814008" y="1187594"/>
              <a:ext cx="804344" cy="2504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93656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stage 3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757416" y="1473346"/>
              <a:ext cx="892623" cy="100002"/>
              <a:chOff x="8082253" y="5818325"/>
              <a:chExt cx="1714341" cy="199750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8082253" y="5820138"/>
                <a:ext cx="342741" cy="197937"/>
              </a:xfrm>
              <a:prstGeom prst="roundRect">
                <a:avLst/>
              </a:prstGeom>
              <a:solidFill>
                <a:srgbClr val="92D050"/>
              </a:solidFill>
              <a:ln w="19050">
                <a:solidFill>
                  <a:srgbClr val="92D05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8482064" y="5820138"/>
                <a:ext cx="1086089" cy="197937"/>
              </a:xfrm>
              <a:prstGeom prst="roundRect">
                <a:avLst/>
              </a:prstGeom>
              <a:solidFill>
                <a:srgbClr val="BFE2CA"/>
              </a:solidFill>
              <a:ln w="19050">
                <a:solidFill>
                  <a:srgbClr val="BFE2C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9625223" y="5818325"/>
                <a:ext cx="171371" cy="197937"/>
              </a:xfrm>
              <a:prstGeom prst="roundRect">
                <a:avLst/>
              </a:prstGeom>
              <a:solidFill>
                <a:srgbClr val="92D050"/>
              </a:solidFill>
              <a:ln w="19050">
                <a:solidFill>
                  <a:srgbClr val="92D05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20" y="1679682"/>
            <a:ext cx="4609826" cy="11046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20" y="1679682"/>
            <a:ext cx="4609826" cy="110469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919957" y="1306594"/>
            <a:ext cx="2044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Normalized Runtime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4366317" y="1679682"/>
            <a:ext cx="4506179" cy="0"/>
          </a:xfrm>
          <a:prstGeom prst="line">
            <a:avLst/>
          </a:prstGeom>
          <a:ln w="12700" cmpd="sng">
            <a:prstDash val="dash"/>
            <a:headEnd type="none" w="lg" len="med"/>
            <a:tailEnd type="non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4005297" y="3251859"/>
            <a:ext cx="4970846" cy="1440455"/>
            <a:chOff x="4005297" y="3251859"/>
            <a:chExt cx="4970846" cy="144045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317" y="3302284"/>
              <a:ext cx="4609826" cy="1104697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4210002" y="4384537"/>
              <a:ext cx="927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Flagstat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25339" y="4384537"/>
              <a:ext cx="11846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Qname Sort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97512" y="4384537"/>
              <a:ext cx="14845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Coordinate Sort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69585" y="4384537"/>
              <a:ext cx="742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Index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05297" y="3264029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1.0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005297" y="3462511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0.8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05297" y="3660993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0.6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005297" y="3859475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0.4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005297" y="4057959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0.2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394228" y="3251859"/>
              <a:ext cx="279657" cy="1392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5541174" y="3257957"/>
              <a:ext cx="279657" cy="1392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837317" y="3274046"/>
              <a:ext cx="279657" cy="1392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6713392" y="3257239"/>
              <a:ext cx="279657" cy="1392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7009535" y="3332901"/>
              <a:ext cx="279657" cy="1392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7861379" y="3257239"/>
              <a:ext cx="279657" cy="1392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8157522" y="3257239"/>
              <a:ext cx="279657" cy="1392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4332179" y="3393306"/>
              <a:ext cx="4506179" cy="0"/>
            </a:xfrm>
            <a:prstGeom prst="line">
              <a:avLst/>
            </a:prstGeom>
            <a:ln w="12700" cmpd="sng">
              <a:prstDash val="dash"/>
              <a:headEnd type="none" w="lg" len="med"/>
              <a:tailEnd type="non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Rounded Rectangle 87"/>
            <p:cNvSpPr/>
            <p:nvPr/>
          </p:nvSpPr>
          <p:spPr>
            <a:xfrm>
              <a:off x="4691116" y="3574917"/>
              <a:ext cx="279657" cy="1392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05344" y="1548237"/>
            <a:ext cx="4496569" cy="1497470"/>
            <a:chOff x="3941883" y="1102498"/>
            <a:chExt cx="4496569" cy="1497470"/>
          </a:xfrm>
        </p:grpSpPr>
        <p:sp>
          <p:nvSpPr>
            <p:cNvPr id="68" name="TextBox 67"/>
            <p:cNvSpPr txBox="1"/>
            <p:nvPr/>
          </p:nvSpPr>
          <p:spPr>
            <a:xfrm>
              <a:off x="3941883" y="1102498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1.0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41883" y="1317403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0.8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941883" y="1532308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0.6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41883" y="1747213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0.4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941883" y="1962118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0.2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35967" y="2292191"/>
              <a:ext cx="927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Flagstat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051304" y="2292191"/>
              <a:ext cx="11846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Qname Sort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223477" y="2292191"/>
              <a:ext cx="14845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Coordinate Sort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695550" y="2292191"/>
              <a:ext cx="742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Index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6876608" y="1175854"/>
            <a:ext cx="19868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2-socket 24-core Westmere</a:t>
            </a:r>
          </a:p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92 GiB DRAM, DF BSD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32287" y="3063562"/>
            <a:ext cx="31172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SAMTools Alignment Operations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940392" y="2034953"/>
            <a:ext cx="775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marshal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19324" y="1994887"/>
            <a:ext cx="95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un-marshal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0363" y="1152776"/>
            <a:ext cx="29102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>
                <a:latin typeface="Helvetica" charset="0"/>
                <a:ea typeface="Helvetica" charset="0"/>
                <a:cs typeface="Helvetica" charset="0"/>
              </a:rPr>
              <a:t>SAMTools Genomics Utilities</a:t>
            </a:r>
          </a:p>
        </p:txBody>
      </p:sp>
    </p:spTree>
    <p:extLst>
      <p:ext uri="{BB962C8B-B14F-4D97-AF65-F5344CB8AC3E}">
        <p14:creationId xmlns:p14="http://schemas.microsoft.com/office/powerpoint/2010/main" val="20007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/>
      <p:bldP spid="26" grpId="1"/>
      <p:bldP spid="26" grpId="2"/>
      <p:bldP spid="26" grpId="3"/>
      <p:bldP spid="27" grpId="0"/>
      <p:bldP spid="27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  <p:bldP spid="35" grpId="0"/>
      <p:bldP spid="35" grpId="1"/>
      <p:bldP spid="65" grpId="0"/>
      <p:bldP spid="93" grpId="0"/>
      <p:bldP spid="94" grpId="0"/>
      <p:bldP spid="95" grpId="0"/>
      <p:bldP spid="95" grpId="1"/>
      <p:bldP spid="95" grpId="2"/>
      <p:bldP spid="96" grpId="0"/>
      <p:bldP spid="96" grpId="1"/>
      <p:bldP spid="9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6" y="1609344"/>
            <a:ext cx="4394200" cy="2921000"/>
          </a:xfrm>
          <a:prstGeom prst="rect">
            <a:avLst/>
          </a:prstGeom>
        </p:spPr>
      </p:pic>
      <p:sp>
        <p:nvSpPr>
          <p:cNvPr id="59" name="Rounded Rectangle 58"/>
          <p:cNvSpPr/>
          <p:nvPr/>
        </p:nvSpPr>
        <p:spPr>
          <a:xfrm>
            <a:off x="4677810" y="1762080"/>
            <a:ext cx="204581" cy="237329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r">
              <a:lnSpc>
                <a:spcPct val="90000"/>
              </a:lnSpc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21215" y="1360196"/>
            <a:ext cx="165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GET per second</a:t>
            </a:r>
            <a:endParaRPr kumimoji="0" lang="en-US" sz="110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Single-System Client-Server</a:t>
            </a:r>
          </a:p>
        </p:txBody>
      </p:sp>
      <p:sp>
        <p:nvSpPr>
          <p:cNvPr id="4" name="Oval 3"/>
          <p:cNvSpPr/>
          <p:nvPr/>
        </p:nvSpPr>
        <p:spPr>
          <a:xfrm>
            <a:off x="836809" y="1823332"/>
            <a:ext cx="479655" cy="45037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</a:t>
            </a:r>
          </a:p>
        </p:txBody>
      </p:sp>
      <p:cxnSp>
        <p:nvCxnSpPr>
          <p:cNvPr id="13" name="Straight Arrow Connector 27"/>
          <p:cNvCxnSpPr/>
          <p:nvPr/>
        </p:nvCxnSpPr>
        <p:spPr>
          <a:xfrm rot="5400000">
            <a:off x="3298488" y="2535203"/>
            <a:ext cx="684995" cy="467852"/>
          </a:xfrm>
          <a:prstGeom prst="curvedConnector2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  <a:headEnd type="triangle" w="lg" len="med"/>
            <a:tailEnd type="none" w="lg" len="med"/>
          </a:ln>
          <a:effectLst/>
        </p:spPr>
      </p:cxnSp>
      <p:cxnSp>
        <p:nvCxnSpPr>
          <p:cNvPr id="14" name="Straight Arrow Connector 27"/>
          <p:cNvCxnSpPr/>
          <p:nvPr/>
        </p:nvCxnSpPr>
        <p:spPr>
          <a:xfrm rot="5400000">
            <a:off x="3390555" y="2705054"/>
            <a:ext cx="684995" cy="467852"/>
          </a:xfrm>
          <a:prstGeom prst="curvedConnector2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  <a:headEnd type="none" w="lg" len="med"/>
            <a:tailEnd type="triangle" w="lg" len="med"/>
          </a:ln>
          <a:effectLst/>
        </p:spPr>
      </p:cxnSp>
      <p:cxnSp>
        <p:nvCxnSpPr>
          <p:cNvPr id="12" name="Straight Arrow Connector 27"/>
          <p:cNvCxnSpPr/>
          <p:nvPr/>
        </p:nvCxnSpPr>
        <p:spPr>
          <a:xfrm rot="16200000" flipH="1">
            <a:off x="1055843" y="2526577"/>
            <a:ext cx="684148" cy="499346"/>
          </a:xfrm>
          <a:prstGeom prst="curvedConnector2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  <a:headEnd type="none" w="lg" len="med"/>
            <a:tailEnd type="triangle" w="lg" len="med"/>
          </a:ln>
          <a:effectLst/>
        </p:spPr>
      </p:cxnSp>
      <p:cxnSp>
        <p:nvCxnSpPr>
          <p:cNvPr id="15" name="Straight Arrow Connector 27"/>
          <p:cNvCxnSpPr/>
          <p:nvPr/>
        </p:nvCxnSpPr>
        <p:spPr>
          <a:xfrm rot="16200000" flipH="1">
            <a:off x="789155" y="2546087"/>
            <a:ext cx="684148" cy="499346"/>
          </a:xfrm>
          <a:prstGeom prst="curvedConnector2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  <a:headEnd type="triangle" w="lg" len="med"/>
            <a:tailEnd type="none" w="lg" len="me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4946334" y="1893114"/>
            <a:ext cx="3740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Redis – UNIX Sockets</a:t>
            </a:r>
            <a:endParaRPr lang="en-US" sz="1400" i="1" kern="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Serialized data into sockets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Buffer copying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Scheduling coordination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t>14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398703" y="1953580"/>
            <a:ext cx="61102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62995" y="2179873"/>
            <a:ext cx="76080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52135" y="2505368"/>
            <a:ext cx="2511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latin typeface="Helvetica" charset="0"/>
                <a:ea typeface="Helvetica" charset="0"/>
                <a:cs typeface="Helvetica" charset="0"/>
              </a:rPr>
              <a:t>marshal  +  unmarshal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53164" y="1404084"/>
            <a:ext cx="4027247" cy="2700585"/>
            <a:chOff x="353164" y="1404084"/>
            <a:chExt cx="4027247" cy="270058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35726" y="2825760"/>
              <a:ext cx="3744685" cy="0"/>
            </a:xfrm>
            <a:prstGeom prst="line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30" name="Rounded Rectangle 29"/>
            <p:cNvSpPr/>
            <p:nvPr/>
          </p:nvSpPr>
          <p:spPr>
            <a:xfrm>
              <a:off x="1732752" y="3048109"/>
              <a:ext cx="700872" cy="2348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6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162123" y="3200636"/>
              <a:ext cx="700872" cy="2348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6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600418" y="3048109"/>
              <a:ext cx="700872" cy="2348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6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-272506" y="2029754"/>
              <a:ext cx="1589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Helvetica" charset="0"/>
                  <a:ea typeface="Helvetica" charset="0"/>
                  <a:cs typeface="Helvetica" charset="0"/>
                </a:rPr>
                <a:t>user space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5400000">
              <a:off x="-267337" y="3140445"/>
              <a:ext cx="1589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Helvetica" charset="0"/>
                  <a:ea typeface="Helvetica" charset="0"/>
                  <a:cs typeface="Helvetica" charset="0"/>
                </a:rPr>
                <a:t>kernel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68159" y="3657836"/>
              <a:ext cx="1470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Helvetica" charset="0"/>
                  <a:ea typeface="Helvetica" charset="0"/>
                  <a:cs typeface="Helvetica" charset="0"/>
                </a:rPr>
                <a:t>buffers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1643303" y="2178249"/>
            <a:ext cx="105108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162123" y="1953580"/>
            <a:ext cx="10585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3708260" y="1802400"/>
            <a:ext cx="533559" cy="502821"/>
          </a:xfrm>
          <a:prstGeom prst="ellipse">
            <a:avLst/>
          </a:prstGeom>
          <a:solidFill>
            <a:srgbClr val="0096D6">
              <a:lumMod val="40000"/>
              <a:lumOff val="60000"/>
            </a:srgbClr>
          </a:solidFill>
          <a:ln w="19050" cap="rnd" cmpd="sng" algn="ctr">
            <a:solidFill>
              <a:srgbClr val="0096D6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3376" y="4555653"/>
            <a:ext cx="19868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2-socket 24-core Westmere</a:t>
            </a:r>
          </a:p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92 GiB DRAM, DF BSD</a:t>
            </a:r>
          </a:p>
        </p:txBody>
      </p:sp>
    </p:spTree>
    <p:extLst>
      <p:ext uri="{BB962C8B-B14F-4D97-AF65-F5344CB8AC3E}">
        <p14:creationId xmlns:p14="http://schemas.microsoft.com/office/powerpoint/2010/main" val="11569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6" grpId="0"/>
      <p:bldP spid="31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6" y="1609344"/>
            <a:ext cx="4394200" cy="292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6" y="1609344"/>
            <a:ext cx="4394200" cy="292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Single-System Client-Server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789194" y="2260837"/>
            <a:ext cx="1714341" cy="199750"/>
            <a:chOff x="8082253" y="5818325"/>
            <a:chExt cx="1714341" cy="199750"/>
          </a:xfrm>
        </p:grpSpPr>
        <p:sp>
          <p:nvSpPr>
            <p:cNvPr id="78" name="Rounded Rectangle 77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 cap="rnd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 cap="rnd" cmpd="sng" algn="ctr">
              <a:solidFill>
                <a:srgbClr val="BFE2C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Server VAS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 cap="rnd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</p:grpSp>
      <p:sp>
        <p:nvSpPr>
          <p:cNvPr id="81" name="Oval 80"/>
          <p:cNvSpPr/>
          <p:nvPr/>
        </p:nvSpPr>
        <p:spPr>
          <a:xfrm>
            <a:off x="3388041" y="1708181"/>
            <a:ext cx="533559" cy="502821"/>
          </a:xfrm>
          <a:prstGeom prst="ellipse">
            <a:avLst/>
          </a:prstGeom>
          <a:solidFill>
            <a:srgbClr val="0096D6">
              <a:lumMod val="40000"/>
              <a:lumOff val="60000"/>
            </a:srgbClr>
          </a:solidFill>
          <a:ln w="19050" cap="rnd" cmpd="sng" algn="ctr">
            <a:solidFill>
              <a:srgbClr val="0096D6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S</a:t>
            </a:r>
          </a:p>
        </p:txBody>
      </p:sp>
      <p:sp>
        <p:nvSpPr>
          <p:cNvPr id="82" name="Oval 81"/>
          <p:cNvSpPr/>
          <p:nvPr/>
        </p:nvSpPr>
        <p:spPr>
          <a:xfrm>
            <a:off x="2124119" y="1945216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C0</a:t>
            </a:r>
          </a:p>
        </p:txBody>
      </p:sp>
      <p:sp>
        <p:nvSpPr>
          <p:cNvPr id="83" name="Oval 82"/>
          <p:cNvSpPr/>
          <p:nvPr/>
        </p:nvSpPr>
        <p:spPr>
          <a:xfrm>
            <a:off x="2114798" y="2524486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C1</a:t>
            </a:r>
          </a:p>
        </p:txBody>
      </p:sp>
      <p:sp>
        <p:nvSpPr>
          <p:cNvPr id="84" name="Oval 83"/>
          <p:cNvSpPr/>
          <p:nvPr/>
        </p:nvSpPr>
        <p:spPr>
          <a:xfrm>
            <a:off x="2106982" y="3128618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911680" y="2557012"/>
            <a:ext cx="609600" cy="2552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get!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2935273" y="2503349"/>
            <a:ext cx="1482576" cy="406278"/>
            <a:chOff x="6818232" y="4530574"/>
            <a:chExt cx="1727598" cy="502822"/>
          </a:xfrm>
        </p:grpSpPr>
        <p:sp>
          <p:nvSpPr>
            <p:cNvPr id="92" name="Oval 91"/>
            <p:cNvSpPr/>
            <p:nvPr/>
          </p:nvSpPr>
          <p:spPr>
            <a:xfrm>
              <a:off x="6818232" y="4530575"/>
              <a:ext cx="533559" cy="502821"/>
            </a:xfrm>
            <a:prstGeom prst="ellipse">
              <a:avLst/>
            </a:prstGeom>
            <a:solidFill>
              <a:srgbClr val="0096D6"/>
            </a:solidFill>
            <a:ln w="19050" cap="rnd" cmpd="sng" algn="ctr">
              <a:solidFill>
                <a:srgbClr val="0096D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C0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7415252" y="4530574"/>
              <a:ext cx="533559" cy="502821"/>
            </a:xfrm>
            <a:prstGeom prst="ellipse">
              <a:avLst/>
            </a:prstGeom>
            <a:solidFill>
              <a:srgbClr val="0096D6"/>
            </a:solidFill>
            <a:ln w="19050" cap="rnd" cmpd="sng" algn="ctr">
              <a:solidFill>
                <a:srgbClr val="0096D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C1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8012271" y="4530575"/>
              <a:ext cx="533559" cy="502821"/>
            </a:xfrm>
            <a:prstGeom prst="ellipse">
              <a:avLst/>
            </a:prstGeom>
            <a:solidFill>
              <a:srgbClr val="0096D6"/>
            </a:solidFill>
            <a:ln w="19050" cap="rnd" cmpd="sng" algn="ctr">
              <a:solidFill>
                <a:srgbClr val="0096D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C2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777518" y="2953115"/>
            <a:ext cx="1809826" cy="255250"/>
            <a:chOff x="3697025" y="5747260"/>
            <a:chExt cx="1809826" cy="255250"/>
          </a:xfrm>
        </p:grpSpPr>
        <p:sp>
          <p:nvSpPr>
            <p:cNvPr id="96" name="TextBox 95"/>
            <p:cNvSpPr txBox="1"/>
            <p:nvPr/>
          </p:nvSpPr>
          <p:spPr>
            <a:xfrm>
              <a:off x="3697025" y="5747260"/>
              <a:ext cx="609600" cy="255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get!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297138" y="5747260"/>
              <a:ext cx="609600" cy="255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get!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897251" y="5747260"/>
              <a:ext cx="609600" cy="255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get!</a:t>
              </a: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980082" y="3954476"/>
            <a:ext cx="3316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Helvetica" charset="0"/>
                <a:ea typeface="Helvetica" charset="0"/>
                <a:cs typeface="Helvetica" charset="0"/>
              </a:rPr>
              <a:t>Redis with SpaceJMP</a:t>
            </a:r>
            <a:endParaRPr lang="en-US" sz="1600" b="1" i="1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316064" y="2034479"/>
            <a:ext cx="1714341" cy="192061"/>
            <a:chOff x="8082253" y="5818325"/>
            <a:chExt cx="1714341" cy="199750"/>
          </a:xfrm>
        </p:grpSpPr>
        <p:sp>
          <p:nvSpPr>
            <p:cNvPr id="125" name="Rounded Rectangle 124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Client VAS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21321" y="2613749"/>
            <a:ext cx="1714341" cy="192061"/>
            <a:chOff x="8082253" y="5818325"/>
            <a:chExt cx="1714341" cy="199750"/>
          </a:xfrm>
        </p:grpSpPr>
        <p:sp>
          <p:nvSpPr>
            <p:cNvPr id="133" name="Rounded Rectangle 132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Client VAS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26577" y="3186568"/>
            <a:ext cx="1714341" cy="192061"/>
            <a:chOff x="8082253" y="5818325"/>
            <a:chExt cx="1714341" cy="199750"/>
          </a:xfrm>
        </p:grpSpPr>
        <p:sp>
          <p:nvSpPr>
            <p:cNvPr id="137" name="Rounded Rectangle 136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Client VAS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sp>
        <p:nvSpPr>
          <p:cNvPr id="141" name="Rounded Rectangle 140"/>
          <p:cNvSpPr/>
          <p:nvPr/>
        </p:nvSpPr>
        <p:spPr>
          <a:xfrm>
            <a:off x="4681674" y="1708181"/>
            <a:ext cx="204581" cy="237329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r">
              <a:lnSpc>
                <a:spcPct val="90000"/>
              </a:lnSpc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973376" y="4555653"/>
            <a:ext cx="19868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2-socket 24-core Westmere</a:t>
            </a:r>
          </a:p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92 GiB DRAM, DF BSD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15</a:t>
            </a:fld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453183" y="2530610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521215" y="1360196"/>
            <a:ext cx="165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GET per second</a:t>
            </a:r>
            <a:endParaRPr kumimoji="0" lang="en-US" sz="110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4" grpId="0" animBg="1"/>
      <p:bldP spid="84" grpId="1" animBg="1"/>
      <p:bldP spid="85" grpId="0"/>
      <p:bldP spid="85" grpId="1"/>
      <p:bldP spid="46" grpId="0" animBg="1"/>
      <p:bldP spid="4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3" y="1550018"/>
            <a:ext cx="4016808" cy="2673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Single-System Client-Server</a:t>
            </a:r>
          </a:p>
        </p:txBody>
      </p:sp>
      <p:sp>
        <p:nvSpPr>
          <p:cNvPr id="107" name="Oval 106"/>
          <p:cNvSpPr/>
          <p:nvPr/>
        </p:nvSpPr>
        <p:spPr>
          <a:xfrm>
            <a:off x="4983856" y="1178710"/>
            <a:ext cx="514119" cy="395914"/>
          </a:xfrm>
          <a:prstGeom prst="ellipse">
            <a:avLst/>
          </a:prstGeom>
          <a:solidFill>
            <a:srgbClr val="0096D6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C0</a:t>
            </a:r>
          </a:p>
        </p:txBody>
      </p:sp>
      <p:sp>
        <p:nvSpPr>
          <p:cNvPr id="112" name="Oval 111"/>
          <p:cNvSpPr/>
          <p:nvPr/>
        </p:nvSpPr>
        <p:spPr>
          <a:xfrm>
            <a:off x="4983856" y="1708029"/>
            <a:ext cx="514119" cy="395914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C1</a:t>
            </a:r>
          </a:p>
        </p:txBody>
      </p:sp>
      <p:sp>
        <p:nvSpPr>
          <p:cNvPr id="117" name="Oval 116"/>
          <p:cNvSpPr/>
          <p:nvPr/>
        </p:nvSpPr>
        <p:spPr>
          <a:xfrm>
            <a:off x="4968896" y="2229631"/>
            <a:ext cx="514119" cy="395914"/>
          </a:xfrm>
          <a:prstGeom prst="ellipse">
            <a:avLst/>
          </a:prstGeom>
          <a:solidFill>
            <a:srgbClr val="0096D6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C2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425242" y="1640330"/>
            <a:ext cx="609600" cy="2552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set!</a:t>
            </a:r>
          </a:p>
        </p:txBody>
      </p:sp>
      <p:sp>
        <p:nvSpPr>
          <p:cNvPr id="120" name="Oval 119"/>
          <p:cNvSpPr/>
          <p:nvPr/>
        </p:nvSpPr>
        <p:spPr>
          <a:xfrm>
            <a:off x="6358042" y="1580932"/>
            <a:ext cx="514119" cy="395914"/>
          </a:xfrm>
          <a:prstGeom prst="ellipse">
            <a:avLst/>
          </a:prstGeom>
          <a:solidFill>
            <a:srgbClr val="0096D6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C0</a:t>
            </a:r>
          </a:p>
        </p:txBody>
      </p:sp>
      <p:sp>
        <p:nvSpPr>
          <p:cNvPr id="121" name="Oval 120"/>
          <p:cNvSpPr/>
          <p:nvPr/>
        </p:nvSpPr>
        <p:spPr>
          <a:xfrm>
            <a:off x="6408972" y="2695952"/>
            <a:ext cx="514119" cy="395914"/>
          </a:xfrm>
          <a:prstGeom prst="ellipse">
            <a:avLst/>
          </a:prstGeom>
          <a:solidFill>
            <a:srgbClr val="0096D6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C0</a:t>
            </a:r>
          </a:p>
        </p:txBody>
      </p:sp>
      <p:sp>
        <p:nvSpPr>
          <p:cNvPr id="122" name="Oval 121"/>
          <p:cNvSpPr/>
          <p:nvPr/>
        </p:nvSpPr>
        <p:spPr>
          <a:xfrm>
            <a:off x="6997771" y="1555063"/>
            <a:ext cx="514119" cy="395914"/>
          </a:xfrm>
          <a:prstGeom prst="ellipse">
            <a:avLst/>
          </a:prstGeom>
          <a:solidFill>
            <a:srgbClr val="0096D6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C1</a:t>
            </a:r>
          </a:p>
        </p:txBody>
      </p:sp>
      <p:sp>
        <p:nvSpPr>
          <p:cNvPr id="123" name="Oval 122"/>
          <p:cNvSpPr/>
          <p:nvPr/>
        </p:nvSpPr>
        <p:spPr>
          <a:xfrm>
            <a:off x="7048701" y="2695952"/>
            <a:ext cx="514119" cy="395914"/>
          </a:xfrm>
          <a:prstGeom prst="ellipse">
            <a:avLst/>
          </a:prstGeom>
          <a:solidFill>
            <a:srgbClr val="0096D6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C2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6358042" y="1985247"/>
            <a:ext cx="1209713" cy="255250"/>
            <a:chOff x="8456612" y="6124704"/>
            <a:chExt cx="1209713" cy="255250"/>
          </a:xfrm>
        </p:grpSpPr>
        <p:sp>
          <p:nvSpPr>
            <p:cNvPr id="125" name="TextBox 124"/>
            <p:cNvSpPr txBox="1"/>
            <p:nvPr/>
          </p:nvSpPr>
          <p:spPr>
            <a:xfrm>
              <a:off x="8456612" y="6124704"/>
              <a:ext cx="609600" cy="255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get!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056725" y="6124704"/>
              <a:ext cx="609600" cy="255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get!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7582447" y="2091457"/>
            <a:ext cx="609600" cy="2552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user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582447" y="2415102"/>
            <a:ext cx="609600" cy="2552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kernel</a:t>
            </a:r>
          </a:p>
        </p:txBody>
      </p:sp>
      <p:sp>
        <p:nvSpPr>
          <p:cNvPr id="129" name="Oval 128"/>
          <p:cNvSpPr/>
          <p:nvPr/>
        </p:nvSpPr>
        <p:spPr>
          <a:xfrm>
            <a:off x="6779619" y="1533966"/>
            <a:ext cx="514119" cy="395914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662842" y="2485656"/>
            <a:ext cx="609600" cy="2552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block!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6172906" y="1273931"/>
            <a:ext cx="1714341" cy="199750"/>
            <a:chOff x="8082253" y="5818325"/>
            <a:chExt cx="1714341" cy="199750"/>
          </a:xfrm>
        </p:grpSpPr>
        <p:sp>
          <p:nvSpPr>
            <p:cNvPr id="132" name="Rounded Rectangle 131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 cap="rnd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 cap="rnd" cmpd="sng" algn="ctr">
              <a:solidFill>
                <a:srgbClr val="BFE2C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Server VAS</a:t>
              </a: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 cap="rnd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127988" y="1286417"/>
            <a:ext cx="1714341" cy="192061"/>
            <a:chOff x="8082253" y="5818325"/>
            <a:chExt cx="1714341" cy="199750"/>
          </a:xfrm>
        </p:grpSpPr>
        <p:sp>
          <p:nvSpPr>
            <p:cNvPr id="136" name="Rounded Rectangle 135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Client VAS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3143412" y="1822443"/>
            <a:ext cx="1714341" cy="192061"/>
            <a:chOff x="8082253" y="5818325"/>
            <a:chExt cx="1714341" cy="199750"/>
          </a:xfrm>
        </p:grpSpPr>
        <p:sp>
          <p:nvSpPr>
            <p:cNvPr id="141" name="Rounded Rectangle 140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Client VAS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8452" y="2344123"/>
            <a:ext cx="1714341" cy="192061"/>
            <a:chOff x="8082253" y="5818325"/>
            <a:chExt cx="1714341" cy="199750"/>
          </a:xfrm>
        </p:grpSpPr>
        <p:sp>
          <p:nvSpPr>
            <p:cNvPr id="145" name="Rounded Rectangle 144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Client VAS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cxnSp>
        <p:nvCxnSpPr>
          <p:cNvPr id="148" name="Straight Connector 147"/>
          <p:cNvCxnSpPr/>
          <p:nvPr/>
        </p:nvCxnSpPr>
        <p:spPr>
          <a:xfrm>
            <a:off x="6153935" y="2389299"/>
            <a:ext cx="1992849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149" name="TextBox 148"/>
          <p:cNvSpPr txBox="1"/>
          <p:nvPr/>
        </p:nvSpPr>
        <p:spPr>
          <a:xfrm>
            <a:off x="4485423" y="3240974"/>
            <a:ext cx="4060447" cy="132343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en-US" b="1">
                <a:latin typeface="Helvetica" charset="0"/>
                <a:ea typeface="Helvetica" charset="0"/>
                <a:cs typeface="Helvetica" charset="0"/>
              </a:rPr>
              <a:t>Varying read-write loads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Scalability – lock granularity</a:t>
            </a:r>
          </a:p>
          <a:p>
            <a:pPr lvl="1"/>
            <a:r>
              <a:rPr lang="en-US" sz="1400" i="1">
                <a:latin typeface="Helvetica" charset="0"/>
                <a:ea typeface="Helvetica" charset="0"/>
                <a:cs typeface="Helvetica" charset="0"/>
              </a:rPr>
              <a:t>scalable locks</a:t>
            </a:r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, e.g., MCS</a:t>
            </a:r>
            <a:endParaRPr lang="en-US" sz="1400" baseline="30000">
              <a:latin typeface="Helvetica" charset="0"/>
              <a:ea typeface="Helvetica" charset="0"/>
              <a:cs typeface="Helvetica" charset="0"/>
            </a:endParaRPr>
          </a:p>
          <a:p>
            <a:pPr lvl="1"/>
            <a:r>
              <a:rPr lang="en-US" sz="1400" i="1">
                <a:latin typeface="Helvetica" charset="0"/>
                <a:ea typeface="Helvetica" charset="0"/>
                <a:cs typeface="Helvetica" charset="0"/>
              </a:rPr>
              <a:t>hardware transactional memory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Typical read/write ratio for KVS ca. 10%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313070" y="4580173"/>
            <a:ext cx="19868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2-socket 24-core Westmere</a:t>
            </a:r>
          </a:p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92 GiB DRAM, DF BSD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82592" y="1256860"/>
            <a:ext cx="2034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Requests per second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384186" y="4233527"/>
            <a:ext cx="1986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Write Ratio %</a:t>
            </a: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988" y="2321640"/>
            <a:ext cx="2032000" cy="444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t>16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488488" y="1783574"/>
            <a:ext cx="609600" cy="2552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dirty="0">
                <a:latin typeface="Helvetica" charset="0"/>
                <a:ea typeface="Helvetica" charset="0"/>
                <a:cs typeface="Helvetica" charset="0"/>
              </a:rPr>
              <a:t>writer</a:t>
            </a:r>
          </a:p>
        </p:txBody>
      </p:sp>
    </p:spTree>
    <p:extLst>
      <p:ext uri="{BB962C8B-B14F-4D97-AF65-F5344CB8AC3E}">
        <p14:creationId xmlns:p14="http://schemas.microsoft.com/office/powerpoint/2010/main" val="16826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 animBg="1"/>
      <p:bldP spid="112" grpId="1" animBg="1"/>
      <p:bldP spid="112" grpId="2" animBg="1"/>
      <p:bldP spid="117" grpId="1" animBg="1"/>
      <p:bldP spid="119" grpId="0"/>
      <p:bldP spid="119" grpId="1"/>
      <p:bldP spid="120" grpId="0" animBg="1"/>
      <p:bldP spid="121" grpId="0" animBg="1"/>
      <p:bldP spid="121" grpId="1" animBg="1"/>
      <p:bldP spid="122" grpId="0" animBg="1"/>
      <p:bldP spid="123" grpId="0" animBg="1"/>
      <p:bldP spid="123" grpId="1" animBg="1"/>
      <p:bldP spid="129" grpId="0" animBg="1"/>
      <p:bldP spid="129" grpId="1" animBg="1"/>
      <p:bldP spid="130" grpId="0"/>
      <p:bldP spid="13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SpaceJMP – Summary</a:t>
            </a:r>
          </a:p>
        </p:txBody>
      </p:sp>
      <p:sp>
        <p:nvSpPr>
          <p:cNvPr id="4" name="Oval 3"/>
          <p:cNvSpPr/>
          <p:nvPr/>
        </p:nvSpPr>
        <p:spPr>
          <a:xfrm>
            <a:off x="677437" y="1103985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P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8565" y="1288407"/>
            <a:ext cx="2892310" cy="234852"/>
          </a:xfrm>
          <a:prstGeom prst="roundRect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Physical Memory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078564" y="1681573"/>
            <a:ext cx="1338564" cy="149962"/>
            <a:chOff x="8082253" y="5818325"/>
            <a:chExt cx="1714341" cy="199750"/>
          </a:xfrm>
        </p:grpSpPr>
        <p:sp>
          <p:nvSpPr>
            <p:cNvPr id="16" name="Rounded Rectangle 15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VAS 1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32310" y="1682947"/>
            <a:ext cx="1338564" cy="149962"/>
            <a:chOff x="8082253" y="5818325"/>
            <a:chExt cx="1714341" cy="199750"/>
          </a:xfrm>
        </p:grpSpPr>
        <p:sp>
          <p:nvSpPr>
            <p:cNvPr id="20" name="Rounded Rectangle 19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VAS 2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68774" y="1888538"/>
            <a:ext cx="1338564" cy="149962"/>
            <a:chOff x="8082253" y="5818325"/>
            <a:chExt cx="1714341" cy="199750"/>
          </a:xfrm>
        </p:grpSpPr>
        <p:sp>
          <p:nvSpPr>
            <p:cNvPr id="28" name="Rounded Rectangle 27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VAS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85382" y="2818966"/>
            <a:ext cx="4306076" cy="1569660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en-US" sz="2400">
                <a:latin typeface="Helvetica" charset="0"/>
                <a:ea typeface="Helvetica" charset="0"/>
                <a:cs typeface="Helvetica" charset="0"/>
              </a:rPr>
              <a:t>Future Work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Persistence – fast reboots</a:t>
            </a:r>
            <a:endParaRPr lang="en-US" baseline="3000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Security – sandboxing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Semantics – transactions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Versioning – fast checkpointing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17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85500" y="1982433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P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15760" y="1527090"/>
            <a:ext cx="892623" cy="100002"/>
            <a:chOff x="8082253" y="5818325"/>
            <a:chExt cx="1714341" cy="199750"/>
          </a:xfrm>
          <a:solidFill>
            <a:schemeClr val="bg1">
              <a:lumMod val="85000"/>
            </a:schemeClr>
          </a:solidFill>
        </p:grpSpPr>
        <p:sp>
          <p:nvSpPr>
            <p:cNvPr id="36" name="Rounded Rectangle 35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sp>
        <p:nvSpPr>
          <p:cNvPr id="39" name="Oval 38"/>
          <p:cNvSpPr/>
          <p:nvPr/>
        </p:nvSpPr>
        <p:spPr>
          <a:xfrm>
            <a:off x="677144" y="1870723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P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15467" y="2293828"/>
            <a:ext cx="892623" cy="100002"/>
            <a:chOff x="8082253" y="5818325"/>
            <a:chExt cx="1714341" cy="199750"/>
          </a:xfrm>
          <a:solidFill>
            <a:schemeClr val="bg1">
              <a:lumMod val="85000"/>
            </a:schemeClr>
          </a:solidFill>
        </p:grpSpPr>
        <p:sp>
          <p:nvSpPr>
            <p:cNvPr id="41" name="Rounded Rectangle 40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611901" y="1501694"/>
            <a:ext cx="1338564" cy="149962"/>
            <a:chOff x="8082253" y="5818325"/>
            <a:chExt cx="1714341" cy="199750"/>
          </a:xfrm>
        </p:grpSpPr>
        <p:sp>
          <p:nvSpPr>
            <p:cNvPr id="49" name="Rounded Rectangle 48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attached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11901" y="2261384"/>
            <a:ext cx="1338564" cy="149962"/>
            <a:chOff x="8082253" y="5818325"/>
            <a:chExt cx="1714341" cy="199750"/>
          </a:xfrm>
        </p:grpSpPr>
        <p:sp>
          <p:nvSpPr>
            <p:cNvPr id="53" name="Rounded Rectangle 52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attached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sp>
        <p:nvSpPr>
          <p:cNvPr id="56" name="Oval 55"/>
          <p:cNvSpPr/>
          <p:nvPr/>
        </p:nvSpPr>
        <p:spPr>
          <a:xfrm>
            <a:off x="2143038" y="1072296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P</a:t>
            </a:r>
          </a:p>
        </p:txBody>
      </p:sp>
      <p:sp>
        <p:nvSpPr>
          <p:cNvPr id="57" name="Oval 56"/>
          <p:cNvSpPr/>
          <p:nvPr/>
        </p:nvSpPr>
        <p:spPr>
          <a:xfrm>
            <a:off x="2142745" y="1839034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P</a:t>
            </a:r>
          </a:p>
        </p:txBody>
      </p:sp>
      <p:sp>
        <p:nvSpPr>
          <p:cNvPr id="58" name="Oval 57"/>
          <p:cNvSpPr/>
          <p:nvPr/>
        </p:nvSpPr>
        <p:spPr>
          <a:xfrm>
            <a:off x="7139246" y="1982433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38704" y="2818966"/>
            <a:ext cx="4016691" cy="1569660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en-US" sz="2400">
                <a:latin typeface="Helvetica" charset="0"/>
                <a:ea typeface="Helvetica" charset="0"/>
                <a:cs typeface="Helvetica" charset="0"/>
              </a:rPr>
              <a:t>Takeaway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Promote address spaces to</a:t>
            </a:r>
            <a:r>
              <a:rPr lang="en-US" i="1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i="1">
                <a:latin typeface="Helvetica" charset="0"/>
                <a:ea typeface="Helvetica" charset="0"/>
                <a:cs typeface="Helvetica" charset="0"/>
              </a:rPr>
            </a:br>
            <a:r>
              <a:rPr lang="en-US" i="1">
                <a:latin typeface="Helvetica" charset="0"/>
                <a:ea typeface="Helvetica" charset="0"/>
                <a:cs typeface="Helvetica" charset="0"/>
              </a:rPr>
              <a:t>		first-class citizens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Processes explicitly create, attach,</a:t>
            </a:r>
            <a:br>
              <a:rPr lang="en-US">
                <a:latin typeface="Helvetica" charset="0"/>
                <a:ea typeface="Helvetica" charset="0"/>
                <a:cs typeface="Helvetica" charset="0"/>
              </a:rPr>
            </a:br>
            <a:r>
              <a:rPr lang="en-US"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i="1">
                <a:latin typeface="Helvetica" charset="0"/>
                <a:ea typeface="Helvetica" charset="0"/>
                <a:cs typeface="Helvetica" charset="0"/>
              </a:rPr>
              <a:t>switch address spaces</a:t>
            </a:r>
          </a:p>
        </p:txBody>
      </p:sp>
    </p:spTree>
    <p:extLst>
      <p:ext uri="{BB962C8B-B14F-4D97-AF65-F5344CB8AC3E}">
        <p14:creationId xmlns:p14="http://schemas.microsoft.com/office/powerpoint/2010/main" val="4392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32" grpId="0" animBg="1"/>
      <p:bldP spid="32" grpId="1" animBg="1"/>
      <p:bldP spid="39" grpId="0" animBg="1"/>
      <p:bldP spid="56" grpId="0" animBg="1"/>
      <p:bldP spid="57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1013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318000" y="1219433"/>
            <a:ext cx="4638983" cy="902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5F5F5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Programs: How to Use SpaceJMP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9465" y="1322399"/>
            <a:ext cx="415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vas_create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>(NAME,PERMS)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60533" y="2533237"/>
            <a:ext cx="2880408" cy="2602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VAS 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465" y="1800042"/>
            <a:ext cx="415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seg_alloc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>(NAME,BASE,LEN,PERMS)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465" y="2277685"/>
            <a:ext cx="415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seg_attach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>(VAS#,SEG#)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465" y="2755328"/>
            <a:ext cx="415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vas_attach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>(VAS#)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465" y="3232971"/>
            <a:ext cx="415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vas_switch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>(VAS#</a:t>
            </a:r>
            <a:r>
              <a:rPr lang="en-US" i="1">
                <a:latin typeface="Consolas" charset="0"/>
                <a:ea typeface="Consolas" charset="0"/>
                <a:cs typeface="Consolas" charset="0"/>
              </a:rPr>
              <a:t>HANDLE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465" y="3710614"/>
            <a:ext cx="537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nsolas" charset="0"/>
                <a:ea typeface="Consolas" charset="0"/>
                <a:cs typeface="Consolas" charset="0"/>
              </a:rPr>
              <a:t>List *items = // lookup in symbol table</a:t>
            </a:r>
          </a:p>
          <a:p>
            <a:r>
              <a:rPr lang="en-US">
                <a:latin typeface="Consolas" charset="0"/>
                <a:ea typeface="Consolas" charset="0"/>
                <a:cs typeface="Consolas" charset="0"/>
              </a:rPr>
              <a:t>append(items, malloc(new_item))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88679" y="3067669"/>
            <a:ext cx="942984" cy="2361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865B5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88679" y="2545278"/>
            <a:ext cx="942984" cy="2361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865B5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960533" y="1351691"/>
            <a:ext cx="2880408" cy="2602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VAS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60533" y="1756795"/>
            <a:ext cx="2880408" cy="2602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B’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88679" y="1768525"/>
            <a:ext cx="942984" cy="2361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865B5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36545" y="1360856"/>
            <a:ext cx="551128" cy="2321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VAS*</a:t>
            </a:r>
          </a:p>
        </p:txBody>
      </p:sp>
      <p:sp>
        <p:nvSpPr>
          <p:cNvPr id="19" name="Freeform 18"/>
          <p:cNvSpPr/>
          <p:nvPr/>
        </p:nvSpPr>
        <p:spPr>
          <a:xfrm flipV="1">
            <a:off x="5038509" y="1461346"/>
            <a:ext cx="805981" cy="45719"/>
          </a:xfrm>
          <a:custGeom>
            <a:avLst/>
            <a:gdLst>
              <a:gd name="connsiteX0" fmla="*/ 0 w 722812"/>
              <a:gd name="connsiteY0" fmla="*/ 0 h 0"/>
              <a:gd name="connsiteX1" fmla="*/ 722812 w 7228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812">
                <a:moveTo>
                  <a:pt x="0" y="0"/>
                </a:moveTo>
                <a:lnTo>
                  <a:pt x="722812" y="0"/>
                </a:ln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538653" flipV="1">
            <a:off x="5068311" y="1690084"/>
            <a:ext cx="805981" cy="45719"/>
          </a:xfrm>
          <a:custGeom>
            <a:avLst/>
            <a:gdLst>
              <a:gd name="connsiteX0" fmla="*/ 0 w 722812"/>
              <a:gd name="connsiteY0" fmla="*/ 0 h 0"/>
              <a:gd name="connsiteX1" fmla="*/ 722812 w 7228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812">
                <a:moveTo>
                  <a:pt x="0" y="0"/>
                </a:moveTo>
                <a:lnTo>
                  <a:pt x="722812" y="0"/>
                </a:ln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1" grpId="0"/>
      <p:bldP spid="12" grpId="0" animBg="1"/>
      <p:bldP spid="12" grpId="1" animBg="1"/>
      <p:bldP spid="13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367448"/>
            <a:ext cx="5463988" cy="1335951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Helvetica" charset="0"/>
                <a:ea typeface="Helvetica" charset="0"/>
                <a:cs typeface="Helvetica" charset="0"/>
              </a:rPr>
              <a:t>SpaceJMP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</a:t>
            </a:r>
            <a:b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Programming with Multiple Virtual Address Spaces</a:t>
            </a:r>
            <a:endParaRPr lang="en-US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541" y="1981200"/>
            <a:ext cx="555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Helvetica" charset="0"/>
                <a:ea typeface="Helvetica" charset="0"/>
                <a:cs typeface="Helvetica" charset="0"/>
              </a:rPr>
              <a:t>Izzat El Hajj, </a:t>
            </a:r>
            <a:r>
              <a:rPr lang="en-US" b="1" u="sng" smtClean="0">
                <a:latin typeface="Helvetica" charset="0"/>
                <a:ea typeface="Helvetica" charset="0"/>
                <a:cs typeface="Helvetica" charset="0"/>
              </a:rPr>
              <a:t>Alexander Merritt</a:t>
            </a:r>
            <a:r>
              <a:rPr lang="en-US" b="1" smtClean="0">
                <a:latin typeface="Helvetica" charset="0"/>
                <a:ea typeface="Helvetica" charset="0"/>
                <a:cs typeface="Helvetica" charset="0"/>
              </a:rPr>
              <a:t>, Gerd Zellweger,</a:t>
            </a:r>
          </a:p>
          <a:p>
            <a:pPr algn="ctr"/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Dejan Milojicic, Reto Achermann, Paolo Faraboschi,</a:t>
            </a:r>
          </a:p>
          <a:p>
            <a:pPr algn="ctr"/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Wen-mei Hwu, Timothy Roscoe, Karsten Schwan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3852" y="1462399"/>
            <a:ext cx="2851297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Overcome insufficent</a:t>
            </a:r>
            <a:br>
              <a:rPr lang="en-US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virtual address bits</a:t>
            </a:r>
            <a:endParaRPr lang="en-US" b="1" baseline="300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3852" y="367448"/>
            <a:ext cx="285129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Serialization is costly</a:t>
            </a:r>
            <a:endParaRPr lang="en-US" b="1" baseline="300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3852" y="2834348"/>
            <a:ext cx="2851297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Let applications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manage address spaces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3493" y="4176113"/>
            <a:ext cx="5152603" cy="834614"/>
            <a:chOff x="-68793" y="4076903"/>
            <a:chExt cx="5152603" cy="83461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793" y="4076903"/>
              <a:ext cx="788247" cy="83461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878" y="4123878"/>
              <a:ext cx="1618488" cy="74066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790" y="4356777"/>
              <a:ext cx="1341020" cy="274867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36" y="3115751"/>
            <a:ext cx="2176443" cy="69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47"/>
    </mc:Choice>
    <mc:Fallback xmlns="">
      <p:transition spd="slow" advTm="3744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Programming Large Memories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9671" y="1005793"/>
            <a:ext cx="437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charset="0"/>
                <a:ea typeface="Helvetica" charset="0"/>
                <a:cs typeface="Helvetica" charset="0"/>
              </a:rPr>
              <a:t>with a GUPS-like workload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93197" y="1306446"/>
            <a:ext cx="2257176" cy="234852"/>
          </a:xfrm>
          <a:prstGeom prst="roundRect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Physical Memory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43270" y="1948019"/>
            <a:ext cx="1714341" cy="192061"/>
            <a:chOff x="8082253" y="5818325"/>
            <a:chExt cx="1714341" cy="199750"/>
          </a:xfrm>
        </p:grpSpPr>
        <p:sp>
          <p:nvSpPr>
            <p:cNvPr id="40" name="Rounded Rectangle 39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VAS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sp>
        <p:nvSpPr>
          <p:cNvPr id="43" name="Oval 42"/>
          <p:cNvSpPr/>
          <p:nvPr/>
        </p:nvSpPr>
        <p:spPr>
          <a:xfrm>
            <a:off x="1039741" y="2227892"/>
            <a:ext cx="424543" cy="4245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09158" y="1565953"/>
            <a:ext cx="399811" cy="357411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395247" y="1549990"/>
            <a:ext cx="399811" cy="357411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32556" y="1550129"/>
            <a:ext cx="525006" cy="382133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795058" y="1545745"/>
            <a:ext cx="755314" cy="382133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39305" y="2660636"/>
            <a:ext cx="1584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re-</a:t>
            </a:r>
            <a:r>
              <a:rPr lang="en-US" sz="1400" b="1">
                <a:latin typeface="Helvetica" charset="0"/>
                <a:ea typeface="Helvetica" charset="0"/>
                <a:cs typeface="Helvetica" charset="0"/>
              </a:rPr>
              <a:t>map</a:t>
            </a:r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ping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80107" y="3601108"/>
            <a:ext cx="2458170" cy="234852"/>
          </a:xfrm>
          <a:prstGeom prst="roundRect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Physical Memory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822512" y="3877267"/>
            <a:ext cx="257595" cy="334672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1871403" y="3898634"/>
            <a:ext cx="257595" cy="334672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497492" y="3885906"/>
            <a:ext cx="195394" cy="347400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538277" y="3859789"/>
            <a:ext cx="195394" cy="347400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41516" y="4501805"/>
            <a:ext cx="424543" cy="4245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2104687" y="1627281"/>
            <a:ext cx="2343499" cy="1741846"/>
            <a:chOff x="6946816" y="1383076"/>
            <a:chExt cx="2343499" cy="1741846"/>
          </a:xfrm>
        </p:grpSpPr>
        <p:graphicFrame>
          <p:nvGraphicFramePr>
            <p:cNvPr id="53" name="Diagram 52"/>
            <p:cNvGraphicFramePr/>
            <p:nvPr>
              <p:extLst>
                <p:ext uri="{D42A27DB-BD31-4B8C-83A1-F6EECF244321}">
                  <p14:modId xmlns:p14="http://schemas.microsoft.com/office/powerpoint/2010/main" val="798564132"/>
                </p:ext>
              </p:extLst>
            </p:nvPr>
          </p:nvGraphicFramePr>
          <p:xfrm>
            <a:off x="6946816" y="1482045"/>
            <a:ext cx="2293773" cy="14463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8319124" y="2601702"/>
              <a:ext cx="971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Helvetica" charset="0"/>
                  <a:ea typeface="Helvetica" charset="0"/>
                  <a:cs typeface="Helvetica" charset="0"/>
                </a:rPr>
                <a:t>M</a:t>
              </a:r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ulti-</a:t>
              </a:r>
            </a:p>
            <a:p>
              <a:pPr algn="ctr"/>
              <a:r>
                <a:rPr lang="en-US" sz="1400" b="1">
                  <a:latin typeface="Helvetica" charset="0"/>
                  <a:ea typeface="Helvetica" charset="0"/>
                  <a:cs typeface="Helvetica" charset="0"/>
                </a:rPr>
                <a:t>P</a:t>
              </a:r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rocess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847271" y="1383076"/>
              <a:ext cx="492862" cy="98969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7829362" y="2945287"/>
              <a:ext cx="492862" cy="98969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04" name="Rounded Rectangle 103"/>
            <p:cNvSpPr/>
            <p:nvPr/>
          </p:nvSpPr>
          <p:spPr>
            <a:xfrm rot="16200000">
              <a:off x="7060860" y="2165785"/>
              <a:ext cx="492862" cy="98969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05" name="Rounded Rectangle 104"/>
            <p:cNvSpPr/>
            <p:nvPr/>
          </p:nvSpPr>
          <p:spPr>
            <a:xfrm rot="16200000">
              <a:off x="8642834" y="2165785"/>
              <a:ext cx="492862" cy="98969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700628" y="4521863"/>
            <a:ext cx="1128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SpaceJMP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381032" y="4239415"/>
            <a:ext cx="1714341" cy="192061"/>
            <a:chOff x="8082253" y="5818325"/>
            <a:chExt cx="1714341" cy="199750"/>
          </a:xfrm>
        </p:grpSpPr>
        <p:sp>
          <p:nvSpPr>
            <p:cNvPr id="111" name="Rounded Rectangle 110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VAS 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283310" y="4235828"/>
            <a:ext cx="1714341" cy="192061"/>
            <a:chOff x="8082253" y="5818325"/>
            <a:chExt cx="1714341" cy="199750"/>
          </a:xfrm>
        </p:grpSpPr>
        <p:sp>
          <p:nvSpPr>
            <p:cNvPr id="115" name="Rounded Rectangle 114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VAS 2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pic>
        <p:nvPicPr>
          <p:cNvPr id="121" name="Picture 1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54" y="1838735"/>
            <a:ext cx="4435644" cy="311036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54" y="1838735"/>
            <a:ext cx="4435644" cy="3110360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54" y="1838735"/>
            <a:ext cx="4435644" cy="3110360"/>
          </a:xfrm>
          <a:prstGeom prst="rect">
            <a:avLst/>
          </a:prstGeom>
        </p:spPr>
      </p:pic>
      <p:sp>
        <p:nvSpPr>
          <p:cNvPr id="130" name="Rounded Rectangle 129"/>
          <p:cNvSpPr/>
          <p:nvPr/>
        </p:nvSpPr>
        <p:spPr>
          <a:xfrm>
            <a:off x="4605476" y="2054778"/>
            <a:ext cx="405603" cy="2299788"/>
          </a:xfrm>
          <a:prstGeom prst="round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r">
              <a:lnSpc>
                <a:spcPct val="90000"/>
              </a:lnSpc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487710" y="2627096"/>
            <a:ext cx="4984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60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487710" y="3149198"/>
            <a:ext cx="4984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40</a:t>
            </a:r>
            <a:endParaRPr lang="en-US" sz="12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487710" y="3671300"/>
            <a:ext cx="4984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20</a:t>
            </a:r>
            <a:endParaRPr lang="en-US" sz="12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487710" y="4193403"/>
            <a:ext cx="4984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0</a:t>
            </a:r>
            <a:endParaRPr lang="en-US" sz="12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487710" y="2104994"/>
            <a:ext cx="4984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80</a:t>
            </a:r>
            <a:endParaRPr lang="en-US" sz="12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241348" y="1507949"/>
            <a:ext cx="14409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Updates per second (mil.)</a:t>
            </a:r>
            <a:endParaRPr lang="en-US" sz="12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656701" y="3069699"/>
            <a:ext cx="108034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i="1">
                <a:latin typeface="Helvetica" charset="0"/>
                <a:ea typeface="Helvetica" charset="0"/>
                <a:cs typeface="Helvetica" charset="0"/>
              </a:rPr>
              <a:t>OpenMPI busy-waiting</a:t>
            </a:r>
            <a:endParaRPr lang="en-US" sz="1050" i="1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7957574" y="3444722"/>
            <a:ext cx="143649" cy="440222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5645018" y="3696638"/>
            <a:ext cx="19868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2-socket 36-core HSW</a:t>
            </a:r>
          </a:p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512 GiB DRAM, DF BSD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>
                <a:solidFill>
                  <a:schemeClr val="accent1"/>
                </a:solidFill>
              </a:rPr>
              <a:t>Can SpaceJMP support fast RPC?</a:t>
            </a:r>
          </a:p>
          <a:p>
            <a:pPr lvl="1"/>
            <a:r>
              <a:rPr lang="en-US" sz="1500"/>
              <a:t>Unix domain sockets are ubiquitous</a:t>
            </a:r>
          </a:p>
          <a:p>
            <a:pPr lvl="1"/>
            <a:r>
              <a:rPr lang="en-US" sz="1500"/>
              <a:t>Faster published inter-machine RPC mechanisms?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Study: Implications for RPC based communication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4457701"/>
            <a:ext cx="685800" cy="2857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46" y="1267012"/>
            <a:ext cx="3894311" cy="2743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46" y="1267012"/>
            <a:ext cx="3894311" cy="2743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47" y="1268345"/>
            <a:ext cx="3897092" cy="2743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47" y="1268345"/>
            <a:ext cx="3897092" cy="2743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47" y="1268345"/>
            <a:ext cx="389709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Risk for Unsafe Behavior</a:t>
            </a:r>
            <a:endParaRPr lang="en-US" dirty="0"/>
          </a:p>
          <a:p>
            <a:pPr marL="271463" lvl="1" indent="0">
              <a:buNone/>
            </a:pPr>
            <a:r>
              <a:rPr lang="en-US" dirty="0"/>
              <a:t>Pointer dereferences in the wrong address space are undesirable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Safe Programming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Pointer Safety Issues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00150" y="2212107"/>
            <a:ext cx="1345240" cy="2086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switch v</a:t>
            </a:r>
            <a:r>
              <a:rPr lang="en-US" sz="12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 =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malloc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b = *a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c =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vcast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v</a:t>
            </a:r>
            <a:r>
              <a:rPr lang="en-US" sz="12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d =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alloca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*d = c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 = *d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743200" y="2666183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8183" y="2571750"/>
            <a:ext cx="2457450" cy="16944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200" dirty="0">
                <a:solidFill>
                  <a:schemeClr val="accent1"/>
                </a:solidFill>
              </a:rPr>
              <a:t> is valid in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1200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200" dirty="0">
                <a:solidFill>
                  <a:schemeClr val="accent1"/>
                </a:solidFill>
              </a:rPr>
              <a:t> only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1200" dirty="0">
                <a:solidFill>
                  <a:schemeClr val="accent1"/>
                </a:solidFill>
              </a:rPr>
              <a:t> is valid in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1200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200" dirty="0">
                <a:solidFill>
                  <a:schemeClr val="accent1"/>
                </a:solidFill>
              </a:rPr>
              <a:t> only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1200" dirty="0">
                <a:solidFill>
                  <a:schemeClr val="accent1"/>
                </a:solidFill>
              </a:rPr>
              <a:t> is valid in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1200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200" dirty="0">
                <a:solidFill>
                  <a:schemeClr val="accent1"/>
                </a:solidFill>
              </a:rPr>
              <a:t> only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1200" dirty="0">
                <a:solidFill>
                  <a:schemeClr val="accent1"/>
                </a:solidFill>
              </a:rPr>
              <a:t> is valid in any VAS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1200" dirty="0">
                <a:solidFill>
                  <a:schemeClr val="accent1"/>
                </a:solidFill>
              </a:rPr>
              <a:t> is valid wherever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1200" dirty="0">
                <a:solidFill>
                  <a:schemeClr val="accent1"/>
                </a:solidFill>
              </a:rPr>
              <a:t> was valid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743200" y="2971800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743200" y="3314700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743200" y="3657600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743200" y="4133850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5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Analysis Identifies Potentially Unsafe Behavior</a:t>
            </a:r>
          </a:p>
          <a:p>
            <a:pPr lvl="1"/>
            <a:r>
              <a:rPr lang="en-US" dirty="0"/>
              <a:t>Analyze active </a:t>
            </a:r>
            <a:r>
              <a:rPr lang="en-US" dirty="0" err="1"/>
              <a:t>VASes</a:t>
            </a:r>
            <a:r>
              <a:rPr lang="en-US" dirty="0"/>
              <a:t> at each program point</a:t>
            </a:r>
          </a:p>
          <a:p>
            <a:pPr lvl="1"/>
            <a:r>
              <a:rPr lang="en-US" dirty="0"/>
              <a:t>Analyze which VAS each pointer may point to</a:t>
            </a:r>
          </a:p>
          <a:p>
            <a:pPr lvl="1"/>
            <a:r>
              <a:rPr lang="en-US" dirty="0"/>
              <a:t>Identify dereferences with mismatch between current VAS and points-to VAS (safety-ambiguous)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Transformation Guards Dereferences</a:t>
            </a:r>
          </a:p>
          <a:p>
            <a:pPr lvl="1"/>
            <a:r>
              <a:rPr lang="en-US" dirty="0"/>
              <a:t>Protect potentially unsafe dereferences with tag checks</a:t>
            </a:r>
          </a:p>
          <a:p>
            <a:pPr lvl="1"/>
            <a:r>
              <a:rPr lang="en-US" dirty="0"/>
              <a:t>Tag pointers involved in potentially unsafe dereferences</a:t>
            </a:r>
          </a:p>
          <a:p>
            <a:pPr lvl="1"/>
            <a:r>
              <a:rPr lang="en-US" dirty="0"/>
              <a:t>Tag pointers that escape visibility (e.g. external function invocation, stores,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Compiler-Enforced Pointer Safety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57850" y="1485900"/>
            <a:ext cx="1200150" cy="4000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 =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malloc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b =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malloc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4900" y="2428875"/>
            <a:ext cx="1200150" cy="4000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switch v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2428875"/>
            <a:ext cx="1200150" cy="4000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*a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7850" y="3371850"/>
            <a:ext cx="1200150" cy="4000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*b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6257925" y="3771900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flipH="1">
            <a:off x="5514975" y="1885950"/>
            <a:ext cx="742950" cy="54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7" idx="0"/>
          </p:cNvCxnSpPr>
          <p:nvPr/>
        </p:nvCxnSpPr>
        <p:spPr>
          <a:xfrm>
            <a:off x="6257925" y="1885950"/>
            <a:ext cx="742950" cy="54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8" idx="0"/>
          </p:cNvCxnSpPr>
          <p:nvPr/>
        </p:nvCxnSpPr>
        <p:spPr>
          <a:xfrm flipH="1">
            <a:off x="6257925" y="2828925"/>
            <a:ext cx="742950" cy="54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8" idx="0"/>
          </p:cNvCxnSpPr>
          <p:nvPr/>
        </p:nvCxnSpPr>
        <p:spPr>
          <a:xfrm>
            <a:off x="5514975" y="2828925"/>
            <a:ext cx="742950" cy="54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" idx="0"/>
          </p:cNvCxnSpPr>
          <p:nvPr/>
        </p:nvCxnSpPr>
        <p:spPr>
          <a:xfrm>
            <a:off x="6257925" y="1143000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200900" y="2628900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43010" y="2543992"/>
            <a:ext cx="1113608" cy="142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accent1"/>
                </a:solidFill>
              </a:rPr>
              <a:t>safe dereference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458767" y="3569426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00874" y="3484517"/>
            <a:ext cx="1988820" cy="142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accent1"/>
                </a:solidFill>
              </a:rPr>
              <a:t>safety-ambiguous dereference</a:t>
            </a:r>
          </a:p>
        </p:txBody>
      </p:sp>
    </p:spTree>
    <p:extLst>
      <p:ext uri="{BB962C8B-B14F-4D97-AF65-F5344CB8AC3E}">
        <p14:creationId xmlns:p14="http://schemas.microsoft.com/office/powerpoint/2010/main" val="110735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Switching costs – breakdown</a:t>
            </a:r>
          </a:p>
          <a:p>
            <a:pPr lvl="1"/>
            <a:r>
              <a:rPr lang="en-US" sz="1500" dirty="0"/>
              <a:t>CR3 write cost increases with tags</a:t>
            </a:r>
          </a:p>
          <a:p>
            <a:pPr lvl="1"/>
            <a:r>
              <a:rPr lang="en-US" sz="1500" dirty="0"/>
              <a:t>Switch latency lower with tags</a:t>
            </a:r>
          </a:p>
          <a:p>
            <a:pPr lvl="1"/>
            <a:r>
              <a:rPr lang="en-US" sz="1500" b="1" dirty="0"/>
              <a:t>Bold</a:t>
            </a:r>
            <a:r>
              <a:rPr lang="en-US" sz="1500" dirty="0"/>
              <a:t> is with tagging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Impact of TLB tagging</a:t>
            </a:r>
          </a:p>
          <a:p>
            <a:pPr lvl="1"/>
            <a:r>
              <a:rPr lang="en-US" sz="1500" dirty="0"/>
              <a:t>Translations remain in TLB</a:t>
            </a:r>
          </a:p>
          <a:p>
            <a:pPr lvl="1"/>
            <a:r>
              <a:rPr lang="en-US" sz="1500" dirty="0"/>
              <a:t>Diminishing returns with larger working 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fast is address space switching?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50" y="1284466"/>
            <a:ext cx="4229100" cy="1013222"/>
          </a:xfrm>
          <a:prstGeom prst="rect">
            <a:avLst/>
          </a:prstGeom>
        </p:spPr>
      </p:pic>
      <p:pic>
        <p:nvPicPr>
          <p:cNvPr id="20" name="XAxi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06" y="2434591"/>
            <a:ext cx="3711329" cy="2609474"/>
          </a:xfrm>
          <a:prstGeom prst="rect">
            <a:avLst/>
          </a:prstGeom>
        </p:spPr>
      </p:pic>
      <p:pic>
        <p:nvPicPr>
          <p:cNvPr id="15" name="YAxi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06" y="2434591"/>
            <a:ext cx="3711329" cy="2609474"/>
          </a:xfrm>
          <a:prstGeom prst="rect">
            <a:avLst/>
          </a:prstGeom>
        </p:spPr>
      </p:pic>
      <p:pic>
        <p:nvPicPr>
          <p:cNvPr id="16" name="No Switc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2431156"/>
            <a:ext cx="3711329" cy="2609474"/>
          </a:xfrm>
          <a:prstGeom prst="rect">
            <a:avLst/>
          </a:prstGeom>
        </p:spPr>
      </p:pic>
      <p:pic>
        <p:nvPicPr>
          <p:cNvPr id="19" name="Switch (No Tag)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06" y="2434591"/>
            <a:ext cx="3711329" cy="2609474"/>
          </a:xfrm>
          <a:prstGeom prst="rect">
            <a:avLst/>
          </a:prstGeom>
        </p:spPr>
      </p:pic>
      <p:pic>
        <p:nvPicPr>
          <p:cNvPr id="21" name="Switch (Tags)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06" y="2434591"/>
            <a:ext cx="3711329" cy="26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8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Concrete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t>25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42" y="2014292"/>
            <a:ext cx="2074438" cy="155801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082726" y="1346750"/>
            <a:ext cx="3804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Helvetica" charset="0"/>
                <a:ea typeface="Helvetica" charset="0"/>
                <a:cs typeface="Helvetica" charset="0"/>
              </a:rPr>
              <a:t>Example: HP Superdome X</a:t>
            </a:r>
            <a:r>
              <a:rPr lang="en-US" sz="2000" b="1" baseline="3000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16 sockets, 288 cores (physical)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24 TiB DRAM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Byte-addressable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cache-coherent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$500K–$1M</a:t>
            </a:r>
          </a:p>
          <a:p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Improvements to make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No NVM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Non-uniform latencies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Cache coherence wall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6606" y="4722597"/>
            <a:ext cx="25884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aseline="300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Hewlett Packard Enterprise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5160"/>
            <a:ext cx="2053718" cy="29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Enormous Demand for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3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2" y="1064476"/>
            <a:ext cx="3227992" cy="301413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57200" y="4773239"/>
            <a:ext cx="3263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aseline="300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DOMO, </a:t>
            </a:r>
            <a:r>
              <a:rPr lang="en-US" sz="1050" i="1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Data Never Sleeps 3.0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, 2015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9282" y="4078613"/>
            <a:ext cx="322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charset="0"/>
                <a:ea typeface="Helvetica" charset="0"/>
                <a:cs typeface="Helvetica" charset="0"/>
              </a:rPr>
              <a:t>“How much data is generated every minute?” </a:t>
            </a:r>
            <a:r>
              <a:rPr lang="en-US" baseline="30000">
                <a:latin typeface="Helvetica" charset="0"/>
                <a:ea typeface="Helvetica" charset="0"/>
                <a:cs typeface="Helvetica" charset="0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1644" y="1143489"/>
            <a:ext cx="4677016" cy="3887513"/>
            <a:chOff x="3901644" y="1143489"/>
            <a:chExt cx="4677016" cy="38875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976" y="1143489"/>
              <a:ext cx="3675146" cy="246798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18000000">
              <a:off x="4306101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2004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8000000">
              <a:off x="4640374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2005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8000000">
              <a:off x="4974647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2006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8000000">
              <a:off x="5308920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2007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8000000">
              <a:off x="5643193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2008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8000000">
              <a:off x="5977466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2009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8000000">
              <a:off x="6311739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2010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8000000">
              <a:off x="6646012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2011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8000000">
              <a:off x="6980285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2012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8000000">
              <a:off x="7314558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2013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8000000">
              <a:off x="7648834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2014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951973" y="1523509"/>
              <a:ext cx="2227111" cy="276999"/>
              <a:chOff x="5253046" y="2486760"/>
              <a:chExt cx="2227111" cy="27699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253046" y="2533939"/>
                <a:ext cx="178571" cy="182641"/>
              </a:xfrm>
              <a:prstGeom prst="rect">
                <a:avLst/>
              </a:prstGeom>
              <a:solidFill>
                <a:srgbClr val="045C9A"/>
              </a:solidFill>
              <a:ln w="127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10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434504" y="2486760"/>
                <a:ext cx="20456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Helvetica" charset="0"/>
                    <a:ea typeface="Helvetica" charset="0"/>
                    <a:cs typeface="Helvetica" charset="0"/>
                  </a:rPr>
                  <a:t>Invested Captial ($Billion)</a:t>
                </a:r>
                <a:endParaRPr lang="en-US" sz="14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60587" y="1973148"/>
              <a:ext cx="2021228" cy="276999"/>
              <a:chOff x="5106699" y="2732527"/>
              <a:chExt cx="2021228" cy="276999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5106699" y="2871026"/>
                <a:ext cx="324918" cy="0"/>
              </a:xfrm>
              <a:prstGeom prst="line">
                <a:avLst/>
              </a:prstGeom>
              <a:ln w="25400">
                <a:solidFill>
                  <a:srgbClr val="0EACE3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434504" y="2732527"/>
                <a:ext cx="1693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Helvetica" charset="0"/>
                    <a:ea typeface="Helvetica" charset="0"/>
                    <a:cs typeface="Helvetica" charset="0"/>
                  </a:rPr>
                  <a:t>No. of Deals</a:t>
                </a:r>
                <a:endParaRPr lang="en-US" sz="14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089930" y="131272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$5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89930" y="1733981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$4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89930" y="2155237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$3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89930" y="2576493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$2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89930" y="2997749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$1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27786" y="1311479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600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27786" y="173273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500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27786" y="2153991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300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27786" y="2575247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200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27786" y="2996503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100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01644" y="4777086"/>
              <a:ext cx="4549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aseline="30000">
                  <a:solidFill>
                    <a:schemeClr val="bg1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2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Source: SVB, </a:t>
              </a:r>
              <a:r>
                <a:rPr lang="en-US" sz="1050" i="1">
                  <a:solidFill>
                    <a:schemeClr val="bg1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Big Data Next: Capturing the Promise of Big Data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, 2015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78848" y="4036201"/>
              <a:ext cx="32279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Helvetica" charset="0"/>
                  <a:ea typeface="Helvetica" charset="0"/>
                  <a:cs typeface="Helvetica" charset="0"/>
                </a:rPr>
                <a:t>Venture Investments in Big Data Analytics Companies</a:t>
              </a:r>
              <a:r>
                <a:rPr lang="en-US" baseline="30000">
                  <a:latin typeface="Helvetica" charset="0"/>
                  <a:ea typeface="Helvetica" charset="0"/>
                  <a:cs typeface="Helvetica" charset="0"/>
                </a:rPr>
                <a:t>2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80620" y="2369803"/>
            <a:ext cx="5642048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In-memory real-time analytics</a:t>
            </a:r>
            <a:endParaRPr lang="en-US" sz="2800" baseline="30000">
              <a:latin typeface="Helvetica" charset="0"/>
              <a:ea typeface="Helvetica" charset="0"/>
              <a:cs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83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"/>
    </mc:Choice>
    <mc:Fallback xmlns="">
      <p:transition spd="slow" advTm="2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Memory-Centric Computing</a:t>
            </a: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35197" y="1534253"/>
            <a:ext cx="0" cy="1541637"/>
          </a:xfrm>
          <a:prstGeom prst="line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87844" y="1524628"/>
            <a:ext cx="702191" cy="0"/>
          </a:xfrm>
          <a:prstGeom prst="line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587844" y="2038507"/>
            <a:ext cx="702191" cy="0"/>
          </a:xfrm>
          <a:prstGeom prst="line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587844" y="3066265"/>
            <a:ext cx="702191" cy="0"/>
          </a:xfrm>
          <a:prstGeom prst="line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1141" y="3401732"/>
            <a:ext cx="3508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Helvetica" charset="0"/>
                <a:ea typeface="Helvetica" charset="0"/>
                <a:cs typeface="Helvetica" charset="0"/>
              </a:rPr>
              <a:t>Shared nothing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Private DRAM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Network-only communication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Data marshaling</a:t>
            </a:r>
            <a:endParaRPr lang="en-US" sz="20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4918" y="1033972"/>
            <a:ext cx="795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p:sp>
        <p:nvSpPr>
          <p:cNvPr id="91" name="TextBox 90"/>
          <p:cNvSpPr txBox="1"/>
          <p:nvPr/>
        </p:nvSpPr>
        <p:spPr>
          <a:xfrm rot="16200000">
            <a:off x="1335516" y="2442272"/>
            <a:ext cx="88425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Network</a:t>
            </a:r>
          </a:p>
        </p:txBody>
      </p:sp>
      <p:sp>
        <p:nvSpPr>
          <p:cNvPr id="104" name="TextBox 103"/>
          <p:cNvSpPr txBox="1"/>
          <p:nvPr/>
        </p:nvSpPr>
        <p:spPr>
          <a:xfrm rot="5400000">
            <a:off x="2598600" y="2321563"/>
            <a:ext cx="45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Helvetica" charset="0"/>
                <a:ea typeface="Helvetica" charset="0"/>
                <a:cs typeface="Helvetica" charset="0"/>
              </a:rPr>
              <a:t>...</a:t>
            </a:r>
          </a:p>
        </p:txBody>
      </p:sp>
      <p:sp>
        <p:nvSpPr>
          <p:cNvPr id="105" name="TextBox 104"/>
          <p:cNvSpPr txBox="1"/>
          <p:nvPr/>
        </p:nvSpPr>
        <p:spPr>
          <a:xfrm rot="5400000">
            <a:off x="995561" y="2321552"/>
            <a:ext cx="45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Helvetica" charset="0"/>
                <a:ea typeface="Helvetica" charset="0"/>
                <a:cs typeface="Helvetica" charset="0"/>
              </a:rPr>
              <a:t>...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98983" y="4671119"/>
            <a:ext cx="28575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aseline="300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Faraboschi, et al. </a:t>
            </a:r>
            <a:r>
              <a:rPr lang="en-US" sz="1050" i="1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Beyond Processor-Centric Operating Systems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 HotOS’15</a:t>
            </a:r>
            <a:endParaRPr lang="en-US" sz="1100">
              <a:solidFill>
                <a:schemeClr val="bg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99808" y="1373631"/>
            <a:ext cx="1046187" cy="315329"/>
            <a:chOff x="363445" y="1826670"/>
            <a:chExt cx="1046187" cy="315329"/>
          </a:xfrm>
        </p:grpSpPr>
        <p:sp>
          <p:nvSpPr>
            <p:cNvPr id="66" name="Rounded Rectangle 65"/>
            <p:cNvSpPr/>
            <p:nvPr/>
          </p:nvSpPr>
          <p:spPr>
            <a:xfrm>
              <a:off x="363445" y="1826670"/>
              <a:ext cx="1046187" cy="3153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29551" y="1886161"/>
              <a:ext cx="913975" cy="196346"/>
              <a:chOff x="536736" y="1660833"/>
              <a:chExt cx="913975" cy="196346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077137" y="1660833"/>
                <a:ext cx="373574" cy="19634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rgbClr val="3A3A3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CPU</a:t>
                </a: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536736" y="1670311"/>
                <a:ext cx="497665" cy="177391"/>
              </a:xfrm>
              <a:prstGeom prst="roundRect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latin typeface="Helvetica" charset="0"/>
                    <a:ea typeface="Helvetica" charset="0"/>
                    <a:cs typeface="Helvetica" charset="0"/>
                  </a:rPr>
                  <a:t>DRAM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499807" y="1870417"/>
            <a:ext cx="1046187" cy="315329"/>
            <a:chOff x="363445" y="1826670"/>
            <a:chExt cx="1046187" cy="315329"/>
          </a:xfrm>
        </p:grpSpPr>
        <p:sp>
          <p:nvSpPr>
            <p:cNvPr id="82" name="Rounded Rectangle 81"/>
            <p:cNvSpPr/>
            <p:nvPr/>
          </p:nvSpPr>
          <p:spPr>
            <a:xfrm>
              <a:off x="363445" y="1826670"/>
              <a:ext cx="1046187" cy="3153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429551" y="1886161"/>
              <a:ext cx="913975" cy="196346"/>
              <a:chOff x="536736" y="1660833"/>
              <a:chExt cx="913975" cy="196346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1077137" y="1660833"/>
                <a:ext cx="373574" cy="19634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rgbClr val="3A3A3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CPU</a:t>
                </a: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536736" y="1670311"/>
                <a:ext cx="497665" cy="177391"/>
              </a:xfrm>
              <a:prstGeom prst="roundRect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latin typeface="Helvetica" charset="0"/>
                    <a:ea typeface="Helvetica" charset="0"/>
                    <a:cs typeface="Helvetica" charset="0"/>
                  </a:rPr>
                  <a:t>DRAM</a:t>
                </a: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499806" y="2908600"/>
            <a:ext cx="1046187" cy="315329"/>
            <a:chOff x="363445" y="1826670"/>
            <a:chExt cx="1046187" cy="315329"/>
          </a:xfrm>
        </p:grpSpPr>
        <p:sp>
          <p:nvSpPr>
            <p:cNvPr id="98" name="Rounded Rectangle 97"/>
            <p:cNvSpPr/>
            <p:nvPr/>
          </p:nvSpPr>
          <p:spPr>
            <a:xfrm>
              <a:off x="363445" y="1826670"/>
              <a:ext cx="1046187" cy="3153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429551" y="1886161"/>
              <a:ext cx="913975" cy="196346"/>
              <a:chOff x="536736" y="1660833"/>
              <a:chExt cx="913975" cy="196346"/>
            </a:xfrm>
          </p:grpSpPr>
          <p:sp>
            <p:nvSpPr>
              <p:cNvPr id="101" name="Rounded Rectangle 100"/>
              <p:cNvSpPr/>
              <p:nvPr/>
            </p:nvSpPr>
            <p:spPr>
              <a:xfrm>
                <a:off x="1077137" y="1660833"/>
                <a:ext cx="373574" cy="19634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rgbClr val="3A3A3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CPU</a:t>
                </a: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536736" y="1670311"/>
                <a:ext cx="497665" cy="177391"/>
              </a:xfrm>
              <a:prstGeom prst="roundRect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latin typeface="Helvetica" charset="0"/>
                    <a:ea typeface="Helvetica" charset="0"/>
                    <a:cs typeface="Helvetica" charset="0"/>
                  </a:rPr>
                  <a:t>DRAM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357959" y="1373631"/>
            <a:ext cx="1046187" cy="315329"/>
            <a:chOff x="2583669" y="1582927"/>
            <a:chExt cx="1046187" cy="315329"/>
          </a:xfrm>
        </p:grpSpPr>
        <p:sp>
          <p:nvSpPr>
            <p:cNvPr id="123" name="Rounded Rectangle 122"/>
            <p:cNvSpPr/>
            <p:nvPr/>
          </p:nvSpPr>
          <p:spPr>
            <a:xfrm>
              <a:off x="2583669" y="1582927"/>
              <a:ext cx="1046187" cy="3153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659624" y="1647570"/>
              <a:ext cx="905701" cy="196346"/>
              <a:chOff x="2659624" y="1647570"/>
              <a:chExt cx="905701" cy="196346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2659624" y="1647570"/>
                <a:ext cx="373574" cy="19634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rgbClr val="3A3A3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CPU</a:t>
                </a:r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3067660" y="1657048"/>
                <a:ext cx="497665" cy="177391"/>
              </a:xfrm>
              <a:prstGeom prst="roundRect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latin typeface="Helvetica" charset="0"/>
                    <a:ea typeface="Helvetica" charset="0"/>
                    <a:cs typeface="Helvetica" charset="0"/>
                  </a:rPr>
                  <a:t>DRAM</a:t>
                </a: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2348908" y="1880842"/>
            <a:ext cx="1046187" cy="315329"/>
            <a:chOff x="2583669" y="1582927"/>
            <a:chExt cx="1046187" cy="315329"/>
          </a:xfrm>
        </p:grpSpPr>
        <p:sp>
          <p:nvSpPr>
            <p:cNvPr id="128" name="Rounded Rectangle 127"/>
            <p:cNvSpPr/>
            <p:nvPr/>
          </p:nvSpPr>
          <p:spPr>
            <a:xfrm>
              <a:off x="2583669" y="1582927"/>
              <a:ext cx="1046187" cy="3153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659624" y="1647570"/>
              <a:ext cx="905701" cy="196346"/>
              <a:chOff x="2659624" y="1647570"/>
              <a:chExt cx="905701" cy="196346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2659624" y="1647570"/>
                <a:ext cx="373574" cy="19634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rgbClr val="3A3A3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CPU</a:t>
                </a:r>
              </a:p>
            </p:txBody>
          </p:sp>
          <p:sp>
            <p:nvSpPr>
              <p:cNvPr id="131" name="Rounded Rectangle 130"/>
              <p:cNvSpPr/>
              <p:nvPr/>
            </p:nvSpPr>
            <p:spPr>
              <a:xfrm>
                <a:off x="3067660" y="1657048"/>
                <a:ext cx="497665" cy="177391"/>
              </a:xfrm>
              <a:prstGeom prst="roundRect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latin typeface="Helvetica" charset="0"/>
                    <a:ea typeface="Helvetica" charset="0"/>
                    <a:cs typeface="Helvetica" charset="0"/>
                  </a:rPr>
                  <a:t>DRAM</a:t>
                </a: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2324400" y="2894185"/>
            <a:ext cx="1046187" cy="315329"/>
            <a:chOff x="2583669" y="1582927"/>
            <a:chExt cx="1046187" cy="315329"/>
          </a:xfrm>
        </p:grpSpPr>
        <p:sp>
          <p:nvSpPr>
            <p:cNvPr id="133" name="Rounded Rectangle 132"/>
            <p:cNvSpPr/>
            <p:nvPr/>
          </p:nvSpPr>
          <p:spPr>
            <a:xfrm>
              <a:off x="2583669" y="1582927"/>
              <a:ext cx="1046187" cy="3153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2659624" y="1647570"/>
              <a:ext cx="905701" cy="196346"/>
              <a:chOff x="2659624" y="1647570"/>
              <a:chExt cx="905701" cy="196346"/>
            </a:xfrm>
          </p:grpSpPr>
          <p:sp>
            <p:nvSpPr>
              <p:cNvPr id="135" name="Rounded Rectangle 134"/>
              <p:cNvSpPr/>
              <p:nvPr/>
            </p:nvSpPr>
            <p:spPr>
              <a:xfrm>
                <a:off x="2659624" y="1647570"/>
                <a:ext cx="373574" cy="19634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rgbClr val="3A3A3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CPU</a:t>
                </a:r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3067660" y="1657048"/>
                <a:ext cx="497665" cy="177391"/>
              </a:xfrm>
              <a:prstGeom prst="roundRect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latin typeface="Helvetica" charset="0"/>
                    <a:ea typeface="Helvetica" charset="0"/>
                    <a:cs typeface="Helvetica" charset="0"/>
                  </a:rPr>
                  <a:t>DRAM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897976" y="944786"/>
            <a:ext cx="1199584" cy="2430328"/>
            <a:chOff x="5897976" y="1098896"/>
            <a:chExt cx="1199584" cy="2430328"/>
          </a:xfrm>
        </p:grpSpPr>
        <p:grpSp>
          <p:nvGrpSpPr>
            <p:cNvPr id="19" name="Group 18"/>
            <p:cNvGrpSpPr/>
            <p:nvPr/>
          </p:nvGrpSpPr>
          <p:grpSpPr>
            <a:xfrm>
              <a:off x="6163984" y="1686833"/>
              <a:ext cx="655573" cy="1842391"/>
              <a:chOff x="6163984" y="1686833"/>
              <a:chExt cx="655573" cy="1842391"/>
            </a:xfrm>
          </p:grpSpPr>
          <p:sp>
            <p:nvSpPr>
              <p:cNvPr id="3" name="Triangle 2"/>
              <p:cNvSpPr/>
              <p:nvPr/>
            </p:nvSpPr>
            <p:spPr>
              <a:xfrm rot="16200000">
                <a:off x="5570577" y="2280243"/>
                <a:ext cx="1842388" cy="655573"/>
              </a:xfrm>
              <a:prstGeom prst="triangle">
                <a:avLst>
                  <a:gd name="adj" fmla="val 90211"/>
                </a:avLst>
              </a:prstGeom>
              <a:solidFill>
                <a:srgbClr val="00B0F0">
                  <a:alpha val="20000"/>
                </a:srgbClr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riangle 80"/>
              <p:cNvSpPr/>
              <p:nvPr/>
            </p:nvSpPr>
            <p:spPr>
              <a:xfrm rot="16200000">
                <a:off x="5570577" y="2280241"/>
                <a:ext cx="1842387" cy="655573"/>
              </a:xfrm>
              <a:prstGeom prst="triangle">
                <a:avLst>
                  <a:gd name="adj" fmla="val 63878"/>
                </a:avLst>
              </a:prstGeom>
              <a:solidFill>
                <a:srgbClr val="00B0F0">
                  <a:alpha val="20000"/>
                </a:srgbClr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riangle 83"/>
              <p:cNvSpPr/>
              <p:nvPr/>
            </p:nvSpPr>
            <p:spPr>
              <a:xfrm rot="16200000">
                <a:off x="5570577" y="2280241"/>
                <a:ext cx="1842387" cy="655573"/>
              </a:xfrm>
              <a:prstGeom prst="triangle">
                <a:avLst>
                  <a:gd name="adj" fmla="val 40152"/>
                </a:avLst>
              </a:prstGeom>
              <a:solidFill>
                <a:srgbClr val="00B0F0">
                  <a:alpha val="20000"/>
                </a:srgbClr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riangle 84"/>
              <p:cNvSpPr/>
              <p:nvPr/>
            </p:nvSpPr>
            <p:spPr>
              <a:xfrm rot="16200000">
                <a:off x="5570577" y="2280240"/>
                <a:ext cx="1842387" cy="655573"/>
              </a:xfrm>
              <a:prstGeom prst="triangle">
                <a:avLst>
                  <a:gd name="adj" fmla="val 13558"/>
                </a:avLst>
              </a:prstGeom>
              <a:solidFill>
                <a:srgbClr val="00B0F0">
                  <a:alpha val="20000"/>
                </a:srgbClr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897976" y="1098896"/>
              <a:ext cx="11995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Helvetica" charset="0"/>
                  <a:ea typeface="Helvetica" charset="0"/>
                  <a:cs typeface="Helvetica" charset="0"/>
                </a:rPr>
                <a:t>High Radix Switches</a:t>
              </a: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4572000" y="3401764"/>
            <a:ext cx="420487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Helvetica" charset="0"/>
                <a:ea typeface="Helvetica" charset="0"/>
                <a:cs typeface="Helvetica" charset="0"/>
              </a:rPr>
              <a:t>Shared something</a:t>
            </a:r>
            <a:r>
              <a:rPr lang="en-US" baseline="30000">
                <a:latin typeface="Helvetica" charset="0"/>
                <a:ea typeface="Helvetica" charset="0"/>
                <a:cs typeface="Helvetica" charset="0"/>
              </a:rPr>
              <a:t>1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Private DRAM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Global NVM pool</a:t>
            </a:r>
            <a:endParaRPr lang="en-US" sz="1600">
              <a:latin typeface="Helvetica" charset="0"/>
              <a:ea typeface="Helvetica" charset="0"/>
              <a:cs typeface="Helvetica" charset="0"/>
            </a:endParaRPr>
          </a:p>
          <a:p>
            <a:pPr lvl="1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Byte-addressable</a:t>
            </a:r>
          </a:p>
          <a:p>
            <a:pPr lvl="1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Near-uniform latency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02302" y="1258565"/>
            <a:ext cx="2224470" cy="2013908"/>
            <a:chOff x="3802302" y="1412675"/>
            <a:chExt cx="2224470" cy="2013908"/>
          </a:xfrm>
        </p:grpSpPr>
        <p:sp>
          <p:nvSpPr>
            <p:cNvPr id="74" name="TextBox 73"/>
            <p:cNvSpPr txBox="1"/>
            <p:nvPr/>
          </p:nvSpPr>
          <p:spPr>
            <a:xfrm>
              <a:off x="5081640" y="1412675"/>
              <a:ext cx="844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Helvetica" charset="0"/>
                  <a:ea typeface="Helvetica" charset="0"/>
                  <a:cs typeface="Helvetica" charset="0"/>
                </a:rPr>
                <a:t>Blade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828101" y="1892969"/>
              <a:ext cx="146098" cy="1400974"/>
              <a:chOff x="4954847" y="1892969"/>
              <a:chExt cx="146098" cy="1400974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4954847" y="1892969"/>
                <a:ext cx="0" cy="140097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4954848" y="1908293"/>
                <a:ext cx="14609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4954848" y="2358723"/>
                <a:ext cx="14609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4954848" y="2824477"/>
                <a:ext cx="14609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4954848" y="3280606"/>
                <a:ext cx="14609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3" name="TextBox 102"/>
            <p:cNvSpPr txBox="1"/>
            <p:nvPr/>
          </p:nvSpPr>
          <p:spPr>
            <a:xfrm rot="5400000">
              <a:off x="5440016" y="2593891"/>
              <a:ext cx="454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...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3802302" y="2630752"/>
              <a:ext cx="688220" cy="0"/>
            </a:xfrm>
            <a:prstGeom prst="line">
              <a:avLst/>
            </a:prstGeom>
            <a:ln w="53975">
              <a:solidFill>
                <a:schemeClr val="tx1"/>
              </a:solidFill>
              <a:tailEnd type="triangl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37" name="Group 136"/>
            <p:cNvGrpSpPr/>
            <p:nvPr/>
          </p:nvGrpSpPr>
          <p:grpSpPr>
            <a:xfrm>
              <a:off x="4976287" y="1752731"/>
              <a:ext cx="1046187" cy="315329"/>
              <a:chOff x="363445" y="1826670"/>
              <a:chExt cx="1046187" cy="315329"/>
            </a:xfrm>
          </p:grpSpPr>
          <p:sp>
            <p:nvSpPr>
              <p:cNvPr id="138" name="Rounded Rectangle 137"/>
              <p:cNvSpPr/>
              <p:nvPr/>
            </p:nvSpPr>
            <p:spPr>
              <a:xfrm>
                <a:off x="363445" y="1826670"/>
                <a:ext cx="1046187" cy="31532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grpSp>
            <p:nvGrpSpPr>
              <p:cNvPr id="139" name="Group 138"/>
              <p:cNvGrpSpPr/>
              <p:nvPr/>
            </p:nvGrpSpPr>
            <p:grpSpPr>
              <a:xfrm>
                <a:off x="429551" y="1886161"/>
                <a:ext cx="913975" cy="196346"/>
                <a:chOff x="536736" y="1660833"/>
                <a:chExt cx="913975" cy="196346"/>
              </a:xfrm>
            </p:grpSpPr>
            <p:sp>
              <p:nvSpPr>
                <p:cNvPr id="140" name="Rounded Rectangle 139"/>
                <p:cNvSpPr/>
                <p:nvPr/>
              </p:nvSpPr>
              <p:spPr>
                <a:xfrm>
                  <a:off x="1077137" y="1660833"/>
                  <a:ext cx="373574" cy="196346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rgbClr val="3A3A3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SoC</a:t>
                  </a:r>
                </a:p>
              </p:txBody>
            </p:sp>
            <p:sp>
              <p:nvSpPr>
                <p:cNvPr id="141" name="Rounded Rectangle 140"/>
                <p:cNvSpPr/>
                <p:nvPr/>
              </p:nvSpPr>
              <p:spPr>
                <a:xfrm>
                  <a:off x="536736" y="1670311"/>
                  <a:ext cx="497665" cy="177391"/>
                </a:xfrm>
                <a:prstGeom prst="roundRect">
                  <a:avLst/>
                </a:prstGeom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latin typeface="Helvetica" charset="0"/>
                      <a:ea typeface="Helvetica" charset="0"/>
                      <a:cs typeface="Helvetica" charset="0"/>
                    </a:rPr>
                    <a:t>DRAM</a:t>
                  </a:r>
                </a:p>
              </p:txBody>
            </p:sp>
          </p:grpSp>
        </p:grpSp>
        <p:grpSp>
          <p:nvGrpSpPr>
            <p:cNvPr id="142" name="Group 141"/>
            <p:cNvGrpSpPr/>
            <p:nvPr/>
          </p:nvGrpSpPr>
          <p:grpSpPr>
            <a:xfrm>
              <a:off x="4973782" y="2197351"/>
              <a:ext cx="1046187" cy="315329"/>
              <a:chOff x="363445" y="1826670"/>
              <a:chExt cx="1046187" cy="315329"/>
            </a:xfrm>
          </p:grpSpPr>
          <p:sp>
            <p:nvSpPr>
              <p:cNvPr id="143" name="Rounded Rectangle 142"/>
              <p:cNvSpPr/>
              <p:nvPr/>
            </p:nvSpPr>
            <p:spPr>
              <a:xfrm>
                <a:off x="363445" y="1826670"/>
                <a:ext cx="1046187" cy="31532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grpSp>
            <p:nvGrpSpPr>
              <p:cNvPr id="144" name="Group 143"/>
              <p:cNvGrpSpPr/>
              <p:nvPr/>
            </p:nvGrpSpPr>
            <p:grpSpPr>
              <a:xfrm>
                <a:off x="429551" y="1886161"/>
                <a:ext cx="913975" cy="196346"/>
                <a:chOff x="536736" y="1660833"/>
                <a:chExt cx="913975" cy="196346"/>
              </a:xfrm>
            </p:grpSpPr>
            <p:sp>
              <p:nvSpPr>
                <p:cNvPr id="145" name="Rounded Rectangle 144"/>
                <p:cNvSpPr/>
                <p:nvPr/>
              </p:nvSpPr>
              <p:spPr>
                <a:xfrm>
                  <a:off x="1077137" y="1660833"/>
                  <a:ext cx="373574" cy="196346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rgbClr val="3A3A3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SoC</a:t>
                  </a:r>
                </a:p>
              </p:txBody>
            </p:sp>
            <p:sp>
              <p:nvSpPr>
                <p:cNvPr id="146" name="Rounded Rectangle 145"/>
                <p:cNvSpPr/>
                <p:nvPr/>
              </p:nvSpPr>
              <p:spPr>
                <a:xfrm>
                  <a:off x="536736" y="1670311"/>
                  <a:ext cx="497665" cy="177391"/>
                </a:xfrm>
                <a:prstGeom prst="roundRect">
                  <a:avLst/>
                </a:prstGeom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latin typeface="Helvetica" charset="0"/>
                      <a:ea typeface="Helvetica" charset="0"/>
                      <a:cs typeface="Helvetica" charset="0"/>
                    </a:rPr>
                    <a:t>DRAM</a:t>
                  </a:r>
                </a:p>
              </p:txBody>
            </p:sp>
          </p:grpSp>
        </p:grpSp>
        <p:grpSp>
          <p:nvGrpSpPr>
            <p:cNvPr id="147" name="Group 146"/>
            <p:cNvGrpSpPr/>
            <p:nvPr/>
          </p:nvGrpSpPr>
          <p:grpSpPr>
            <a:xfrm>
              <a:off x="4980585" y="3111254"/>
              <a:ext cx="1046187" cy="315329"/>
              <a:chOff x="363445" y="1826670"/>
              <a:chExt cx="1046187" cy="315329"/>
            </a:xfrm>
          </p:grpSpPr>
          <p:sp>
            <p:nvSpPr>
              <p:cNvPr id="148" name="Rounded Rectangle 147"/>
              <p:cNvSpPr/>
              <p:nvPr/>
            </p:nvSpPr>
            <p:spPr>
              <a:xfrm>
                <a:off x="363445" y="1826670"/>
                <a:ext cx="1046187" cy="31532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>
                <a:off x="429551" y="1886161"/>
                <a:ext cx="913975" cy="196346"/>
                <a:chOff x="536736" y="1660833"/>
                <a:chExt cx="913975" cy="196346"/>
              </a:xfrm>
            </p:grpSpPr>
            <p:sp>
              <p:nvSpPr>
                <p:cNvPr id="150" name="Rounded Rectangle 149"/>
                <p:cNvSpPr/>
                <p:nvPr/>
              </p:nvSpPr>
              <p:spPr>
                <a:xfrm>
                  <a:off x="1077137" y="1660833"/>
                  <a:ext cx="373574" cy="196346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rgbClr val="3A3A3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SoC</a:t>
                  </a:r>
                </a:p>
              </p:txBody>
            </p:sp>
            <p:sp>
              <p:nvSpPr>
                <p:cNvPr id="151" name="Rounded Rectangle 150"/>
                <p:cNvSpPr/>
                <p:nvPr/>
              </p:nvSpPr>
              <p:spPr>
                <a:xfrm>
                  <a:off x="536736" y="1670311"/>
                  <a:ext cx="497665" cy="177391"/>
                </a:xfrm>
                <a:prstGeom prst="roundRect">
                  <a:avLst/>
                </a:prstGeom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latin typeface="Helvetica" charset="0"/>
                      <a:ea typeface="Helvetica" charset="0"/>
                      <a:cs typeface="Helvetica" charset="0"/>
                    </a:rPr>
                    <a:t>DRAM</a:t>
                  </a:r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999473" y="1111595"/>
            <a:ext cx="1206063" cy="2356616"/>
            <a:chOff x="6999473" y="1265705"/>
            <a:chExt cx="1206063" cy="2356616"/>
          </a:xfrm>
        </p:grpSpPr>
        <p:sp>
          <p:nvSpPr>
            <p:cNvPr id="60" name="TextBox 59"/>
            <p:cNvSpPr txBox="1"/>
            <p:nvPr/>
          </p:nvSpPr>
          <p:spPr>
            <a:xfrm>
              <a:off x="7534782" y="1265705"/>
              <a:ext cx="670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Helvetica" charset="0"/>
                  <a:ea typeface="Helvetica" charset="0"/>
                  <a:cs typeface="Helvetica" charset="0"/>
                </a:rPr>
                <a:t>NVM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99473" y="1581565"/>
              <a:ext cx="1075164" cy="2040756"/>
              <a:chOff x="6999473" y="1581565"/>
              <a:chExt cx="1075164" cy="2040756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6999473" y="1581565"/>
                <a:ext cx="1075164" cy="2040756"/>
              </a:xfrm>
              <a:prstGeom prst="rect">
                <a:avLst/>
              </a:prstGeom>
              <a:ln w="2540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7089091" y="1684589"/>
                <a:ext cx="895929" cy="1834709"/>
                <a:chOff x="7093727" y="1676842"/>
                <a:chExt cx="895929" cy="1834709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7093727" y="1676842"/>
                  <a:ext cx="895929" cy="18084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7093727" y="1913108"/>
                  <a:ext cx="895929" cy="18084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7093727" y="2149374"/>
                  <a:ext cx="895929" cy="18084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7093727" y="2385640"/>
                  <a:ext cx="895929" cy="18084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7093727" y="2621906"/>
                  <a:ext cx="895929" cy="18084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7093727" y="2858172"/>
                  <a:ext cx="895929" cy="18084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7093727" y="3094438"/>
                  <a:ext cx="895929" cy="18084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7093727" y="3330704"/>
                  <a:ext cx="895929" cy="18084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</p:grpSp>
        </p:grpSp>
      </p:grpSp>
      <p:grpSp>
        <p:nvGrpSpPr>
          <p:cNvPr id="13" name="Group 12"/>
          <p:cNvGrpSpPr/>
          <p:nvPr/>
        </p:nvGrpSpPr>
        <p:grpSpPr>
          <a:xfrm>
            <a:off x="7536759" y="1181853"/>
            <a:ext cx="1105999" cy="1359663"/>
            <a:chOff x="7559049" y="1513677"/>
            <a:chExt cx="1105999" cy="1359663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049" y="1801086"/>
              <a:ext cx="823974" cy="784847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 rot="5400000">
              <a:off x="7831328" y="2039620"/>
              <a:ext cx="13596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Memristor</a:t>
              </a:r>
              <a:endParaRPr lang="en-US" sz="1400" baseline="300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62559" y="2322633"/>
            <a:ext cx="1122635" cy="1359663"/>
            <a:chOff x="7564165" y="2835128"/>
            <a:chExt cx="1122635" cy="1359663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165" y="3102973"/>
              <a:ext cx="823974" cy="823974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 rot="5400000">
              <a:off x="7853080" y="3361071"/>
              <a:ext cx="13596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3D XPoint</a:t>
              </a:r>
              <a:endParaRPr lang="en-US" sz="1400" baseline="300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 rot="16200000">
            <a:off x="6205044" y="2312402"/>
            <a:ext cx="10623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load + store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6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2"/>
    </mc:Choice>
    <mc:Fallback xmlns="">
      <p:transition spd="slow" advTm="51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Sharing Pointer-Based Data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95794" y="1400687"/>
            <a:ext cx="3508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Serialization via file system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Marshaling costs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Secondary representation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22684" y="2880935"/>
            <a:ext cx="2194477" cy="307777"/>
            <a:chOff x="1622684" y="2853776"/>
            <a:chExt cx="2194477" cy="307777"/>
          </a:xfrm>
        </p:grpSpPr>
        <p:sp>
          <p:nvSpPr>
            <p:cNvPr id="29" name="Rounded Rectangle 28"/>
            <p:cNvSpPr/>
            <p:nvPr/>
          </p:nvSpPr>
          <p:spPr>
            <a:xfrm>
              <a:off x="1622684" y="2904341"/>
              <a:ext cx="745856" cy="2066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62785" y="2853776"/>
              <a:ext cx="1454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Memory Region</a:t>
              </a:r>
              <a:endParaRPr lang="en-US" sz="16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1972" y="2377678"/>
            <a:ext cx="4718878" cy="307777"/>
            <a:chOff x="321972" y="2377678"/>
            <a:chExt cx="4718878" cy="307777"/>
          </a:xfrm>
        </p:grpSpPr>
        <p:sp>
          <p:nvSpPr>
            <p:cNvPr id="43" name="Rounded Rectangle 42"/>
            <p:cNvSpPr/>
            <p:nvPr/>
          </p:nvSpPr>
          <p:spPr>
            <a:xfrm>
              <a:off x="321972" y="2391009"/>
              <a:ext cx="4613362" cy="29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42376" y="2377678"/>
              <a:ext cx="20984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Virtual Address Space</a:t>
              </a:r>
              <a:endParaRPr lang="en-US" sz="16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90417" y="4129402"/>
            <a:ext cx="1315892" cy="700368"/>
            <a:chOff x="831324" y="4266636"/>
            <a:chExt cx="1315892" cy="700368"/>
          </a:xfrm>
        </p:grpSpPr>
        <p:sp>
          <p:nvSpPr>
            <p:cNvPr id="52" name="TextBox 51"/>
            <p:cNvSpPr txBox="1"/>
            <p:nvPr/>
          </p:nvSpPr>
          <p:spPr>
            <a:xfrm>
              <a:off x="831324" y="4443784"/>
              <a:ext cx="1315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>
                  <a:latin typeface="Helvetica" charset="0"/>
                  <a:ea typeface="Helvetica" charset="0"/>
                  <a:cs typeface="Helvetica" charset="0"/>
                </a:rPr>
                <a:t>region pointer</a:t>
              </a:r>
            </a:p>
            <a:p>
              <a:pPr algn="ctr"/>
              <a:r>
                <a:rPr lang="en-US" sz="1400" i="1">
                  <a:latin typeface="Helvetica" charset="0"/>
                  <a:ea typeface="Helvetica" charset="0"/>
                  <a:cs typeface="Helvetica" charset="0"/>
                </a:rPr>
                <a:t>(absolute)</a:t>
              </a:r>
              <a:endParaRPr lang="en-US" sz="1600" i="1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242957" y="4266636"/>
              <a:ext cx="511576" cy="177304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50">
                  <a:solidFill>
                    <a:schemeClr val="bg1">
                      <a:lumMod val="65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sz="1050">
                  <a:solidFill>
                    <a:prstClr val="black"/>
                  </a:solidFill>
                  <a:latin typeface="Consolas" charset="0"/>
                  <a:ea typeface="Consolas" charset="0"/>
                  <a:cs typeface="Consolas" charset="0"/>
                </a:rPr>
                <a:t>8D40</a:t>
              </a:r>
              <a:endParaRPr lang="en-US" sz="110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44693" y="1320994"/>
            <a:ext cx="3237739" cy="753639"/>
            <a:chOff x="826467" y="1319470"/>
            <a:chExt cx="3237739" cy="753639"/>
          </a:xfrm>
        </p:grpSpPr>
        <p:sp>
          <p:nvSpPr>
            <p:cNvPr id="32" name="Rounded Rectangle 31"/>
            <p:cNvSpPr/>
            <p:nvPr/>
          </p:nvSpPr>
          <p:spPr>
            <a:xfrm>
              <a:off x="826467" y="1319470"/>
              <a:ext cx="3237739" cy="47283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42072" y="1765332"/>
              <a:ext cx="28105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Helvetica" charset="0"/>
                  <a:ea typeface="Helvetica" charset="0"/>
                  <a:cs typeface="Helvetica" charset="0"/>
                </a:rPr>
                <a:t>Contiguous Virtual Region</a:t>
              </a:r>
              <a:endParaRPr lang="en-US" sz="16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6909" y="1343084"/>
            <a:ext cx="1395083" cy="430887"/>
            <a:chOff x="876909" y="1343084"/>
            <a:chExt cx="1395083" cy="430887"/>
          </a:xfrm>
        </p:grpSpPr>
        <p:grpSp>
          <p:nvGrpSpPr>
            <p:cNvPr id="13" name="Group 12"/>
            <p:cNvGrpSpPr/>
            <p:nvPr/>
          </p:nvGrpSpPr>
          <p:grpSpPr>
            <a:xfrm>
              <a:off x="876909" y="1343084"/>
              <a:ext cx="1076098" cy="430887"/>
              <a:chOff x="629863" y="1126456"/>
              <a:chExt cx="1076098" cy="430887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660903" y="1159050"/>
                <a:ext cx="888730" cy="360559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29863" y="1126456"/>
                <a:ext cx="1076098" cy="430887"/>
              </a:xfrm>
              <a:prstGeom prst="rect">
                <a:avLst/>
              </a:prstGeom>
              <a:noFill/>
            </p:spPr>
            <p:txBody>
              <a:bodyPr wrap="square" lIns="45720" rIns="0" rtlCol="0">
                <a:spAutoFit/>
              </a:bodyPr>
              <a:lstStyle/>
              <a:p>
                <a:r>
                  <a:rPr lang="en-US" sz="1100" i="1">
                    <a:latin typeface="Consolas" charset="0"/>
                    <a:ea typeface="Consolas" charset="0"/>
                    <a:cs typeface="Consolas" charset="0"/>
                  </a:rPr>
                  <a:t>list</a:t>
                </a:r>
                <a:r>
                  <a:rPr lang="en-US" sz="1100">
                    <a:latin typeface="Consolas" charset="0"/>
                    <a:ea typeface="Consolas" charset="0"/>
                    <a:cs typeface="Consolas" charset="0"/>
                  </a:rPr>
                  <a:t>|0x8D40</a:t>
                </a:r>
              </a:p>
              <a:p>
                <a:r>
                  <a:rPr lang="en-US" sz="1100" i="1">
                    <a:latin typeface="Consolas" charset="0"/>
                    <a:ea typeface="Consolas" charset="0"/>
                    <a:cs typeface="Consolas" charset="0"/>
                  </a:rPr>
                  <a:t>tree</a:t>
                </a:r>
                <a:r>
                  <a:rPr lang="en-US" sz="1100">
                    <a:latin typeface="Consolas" charset="0"/>
                    <a:ea typeface="Consolas" charset="0"/>
                    <a:cs typeface="Consolas" charset="0"/>
                  </a:rPr>
                  <a:t>|</a:t>
                </a:r>
                <a:r>
                  <a:rPr lang="en-US" sz="1100" i="1">
                    <a:latin typeface="Consolas" charset="0"/>
                    <a:ea typeface="Consolas" charset="0"/>
                    <a:cs typeface="Consolas" charset="0"/>
                  </a:rPr>
                  <a:t>null</a:t>
                </a:r>
                <a:endParaRPr lang="en-US" sz="1200" i="1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1765425" y="1369078"/>
              <a:ext cx="506567" cy="79476"/>
            </a:xfrm>
            <a:custGeom>
              <a:avLst/>
              <a:gdLst>
                <a:gd name="connsiteX0" fmla="*/ 0 w 235390"/>
                <a:gd name="connsiteY0" fmla="*/ 63405 h 63405"/>
                <a:gd name="connsiteX1" fmla="*/ 144856 w 235390"/>
                <a:gd name="connsiteY1" fmla="*/ 30 h 63405"/>
                <a:gd name="connsiteX2" fmla="*/ 235390 w 235390"/>
                <a:gd name="connsiteY2" fmla="*/ 54351 h 6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390" h="63405">
                  <a:moveTo>
                    <a:pt x="0" y="63405"/>
                  </a:moveTo>
                  <a:cubicBezTo>
                    <a:pt x="52812" y="32472"/>
                    <a:pt x="105624" y="1539"/>
                    <a:pt x="144856" y="30"/>
                  </a:cubicBezTo>
                  <a:cubicBezTo>
                    <a:pt x="184088" y="-1479"/>
                    <a:pt x="235390" y="54351"/>
                    <a:pt x="235390" y="543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50694" y="1042421"/>
            <a:ext cx="1399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Symbol Table</a:t>
            </a:r>
            <a:endParaRPr lang="en-US" sz="16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62741" y="1042158"/>
            <a:ext cx="2129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Pointer Data Structure</a:t>
            </a:r>
            <a:endParaRPr lang="en-US" sz="160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91829" y="1368995"/>
            <a:ext cx="1640412" cy="381575"/>
            <a:chOff x="2044783" y="1152367"/>
            <a:chExt cx="1640412" cy="381575"/>
          </a:xfrm>
        </p:grpSpPr>
        <p:sp>
          <p:nvSpPr>
            <p:cNvPr id="33" name="Rounded Rectangle 32"/>
            <p:cNvSpPr/>
            <p:nvPr/>
          </p:nvSpPr>
          <p:spPr>
            <a:xfrm>
              <a:off x="2044783" y="1227716"/>
              <a:ext cx="265263" cy="142877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58565" y="1391065"/>
              <a:ext cx="265263" cy="142877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29702" y="1152367"/>
              <a:ext cx="265263" cy="142877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262050" y="1339254"/>
              <a:ext cx="265263" cy="142877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325543" y="1280664"/>
              <a:ext cx="209424" cy="198068"/>
            </a:xfrm>
            <a:custGeom>
              <a:avLst/>
              <a:gdLst>
                <a:gd name="connsiteX0" fmla="*/ 1195 w 209424"/>
                <a:gd name="connsiteY0" fmla="*/ 4928 h 198068"/>
                <a:gd name="connsiteX1" fmla="*/ 118890 w 209424"/>
                <a:gd name="connsiteY1" fmla="*/ 23035 h 198068"/>
                <a:gd name="connsiteX2" fmla="*/ 1195 w 209424"/>
                <a:gd name="connsiteY2" fmla="*/ 185997 h 198068"/>
                <a:gd name="connsiteX3" fmla="*/ 209424 w 209424"/>
                <a:gd name="connsiteY3" fmla="*/ 185997 h 19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24" h="198068">
                  <a:moveTo>
                    <a:pt x="1195" y="4928"/>
                  </a:moveTo>
                  <a:cubicBezTo>
                    <a:pt x="60042" y="-1108"/>
                    <a:pt x="118890" y="-7143"/>
                    <a:pt x="118890" y="23035"/>
                  </a:cubicBezTo>
                  <a:cubicBezTo>
                    <a:pt x="118890" y="53213"/>
                    <a:pt x="-13894" y="158837"/>
                    <a:pt x="1195" y="185997"/>
                  </a:cubicBezTo>
                  <a:cubicBezTo>
                    <a:pt x="16284" y="213157"/>
                    <a:pt x="209424" y="185997"/>
                    <a:pt x="209424" y="18599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tailEnd type="triangle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33732" y="1399538"/>
              <a:ext cx="398352" cy="67123"/>
            </a:xfrm>
            <a:custGeom>
              <a:avLst/>
              <a:gdLst>
                <a:gd name="connsiteX0" fmla="*/ 0 w 398352"/>
                <a:gd name="connsiteY0" fmla="*/ 67123 h 67123"/>
                <a:gd name="connsiteX1" fmla="*/ 190123 w 398352"/>
                <a:gd name="connsiteY1" fmla="*/ 3749 h 67123"/>
                <a:gd name="connsiteX2" fmla="*/ 398352 w 398352"/>
                <a:gd name="connsiteY2" fmla="*/ 12803 h 6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352" h="67123">
                  <a:moveTo>
                    <a:pt x="0" y="67123"/>
                  </a:moveTo>
                  <a:cubicBezTo>
                    <a:pt x="61865" y="39962"/>
                    <a:pt x="123731" y="12802"/>
                    <a:pt x="190123" y="3749"/>
                  </a:cubicBezTo>
                  <a:cubicBezTo>
                    <a:pt x="256515" y="-5304"/>
                    <a:pt x="327433" y="3749"/>
                    <a:pt x="398352" y="12803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tailEnd type="triangle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14801" y="1222218"/>
              <a:ext cx="670394" cy="199176"/>
            </a:xfrm>
            <a:custGeom>
              <a:avLst/>
              <a:gdLst>
                <a:gd name="connsiteX0" fmla="*/ 543208 w 670394"/>
                <a:gd name="connsiteY0" fmla="*/ 199176 h 199176"/>
                <a:gd name="connsiteX1" fmla="*/ 660903 w 670394"/>
                <a:gd name="connsiteY1" fmla="*/ 162962 h 199176"/>
                <a:gd name="connsiteX2" fmla="*/ 588475 w 670394"/>
                <a:gd name="connsiteY2" fmla="*/ 27160 h 199176"/>
                <a:gd name="connsiteX3" fmla="*/ 0 w 670394"/>
                <a:gd name="connsiteY3" fmla="*/ 0 h 19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394" h="199176">
                  <a:moveTo>
                    <a:pt x="543208" y="199176"/>
                  </a:moveTo>
                  <a:cubicBezTo>
                    <a:pt x="598283" y="195403"/>
                    <a:pt x="653359" y="191631"/>
                    <a:pt x="660903" y="162962"/>
                  </a:cubicBezTo>
                  <a:cubicBezTo>
                    <a:pt x="668448" y="134293"/>
                    <a:pt x="698625" y="54320"/>
                    <a:pt x="588475" y="27160"/>
                  </a:cubicBezTo>
                  <a:cubicBezTo>
                    <a:pt x="478325" y="0"/>
                    <a:pt x="239162" y="0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tailEnd type="triangle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 rot="16200000">
            <a:off x="131469" y="1414703"/>
            <a:ext cx="1157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Consolas" charset="0"/>
                <a:ea typeface="Consolas" charset="0"/>
                <a:cs typeface="Consolas" charset="0"/>
              </a:rPr>
              <a:t>0x8000</a:t>
            </a:r>
            <a:endParaRPr lang="en-US" sz="140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31324" y="2103465"/>
            <a:ext cx="1504452" cy="822585"/>
            <a:chOff x="831324" y="2103465"/>
            <a:chExt cx="1504452" cy="822585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410068" y="2713841"/>
              <a:ext cx="212616" cy="212209"/>
            </a:xfrm>
            <a:prstGeom prst="line">
              <a:avLst/>
            </a:prstGeom>
            <a:ln w="19050">
              <a:prstDash val="dash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31324" y="2103465"/>
              <a:ext cx="1157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Consolas" charset="0"/>
                  <a:ea typeface="Consolas" charset="0"/>
                  <a:cs typeface="Consolas" charset="0"/>
                </a:rPr>
                <a:t>0x8000</a:t>
              </a:r>
              <a:endParaRPr lang="en-US" sz="1600">
                <a:latin typeface="Consolas" charset="0"/>
                <a:ea typeface="Consolas" charset="0"/>
                <a:cs typeface="Consolas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123160" y="2699648"/>
              <a:ext cx="212616" cy="212209"/>
            </a:xfrm>
            <a:prstGeom prst="line">
              <a:avLst/>
            </a:prstGeom>
            <a:ln w="19050">
              <a:prstDash val="dash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1377304" y="2394357"/>
              <a:ext cx="745856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1972" y="3359960"/>
            <a:ext cx="4718878" cy="309687"/>
            <a:chOff x="321972" y="3359960"/>
            <a:chExt cx="4718878" cy="309687"/>
          </a:xfrm>
        </p:grpSpPr>
        <p:grpSp>
          <p:nvGrpSpPr>
            <p:cNvPr id="19" name="Group 18"/>
            <p:cNvGrpSpPr/>
            <p:nvPr/>
          </p:nvGrpSpPr>
          <p:grpSpPr>
            <a:xfrm>
              <a:off x="321972" y="3359960"/>
              <a:ext cx="4718878" cy="307778"/>
              <a:chOff x="321972" y="3359960"/>
              <a:chExt cx="4718878" cy="307778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321972" y="3373292"/>
                <a:ext cx="4613362" cy="29444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942376" y="3359960"/>
                <a:ext cx="20984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Helvetica" charset="0"/>
                    <a:ea typeface="Helvetica" charset="0"/>
                    <a:cs typeface="Helvetica" charset="0"/>
                  </a:rPr>
                  <a:t>Virtual Address Space</a:t>
                </a:r>
                <a:endParaRPr lang="en-US" sz="160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sp>
          <p:nvSpPr>
            <p:cNvPr id="69" name="Rounded Rectangle 68"/>
            <p:cNvSpPr/>
            <p:nvPr/>
          </p:nvSpPr>
          <p:spPr>
            <a:xfrm>
              <a:off x="1676482" y="3375201"/>
              <a:ext cx="363438" cy="29444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rgbClr val="99745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L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77304" y="3161196"/>
            <a:ext cx="927462" cy="331162"/>
            <a:chOff x="1377304" y="3161196"/>
            <a:chExt cx="927462" cy="331162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2039920" y="3161554"/>
              <a:ext cx="264846" cy="196308"/>
            </a:xfrm>
            <a:prstGeom prst="line">
              <a:avLst/>
            </a:prstGeom>
            <a:ln w="19050">
              <a:prstDash val="dash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377304" y="3161196"/>
              <a:ext cx="264846" cy="196308"/>
            </a:xfrm>
            <a:prstGeom prst="line">
              <a:avLst/>
            </a:prstGeom>
            <a:ln w="19050">
              <a:prstDash val="dash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Explosion 1 70"/>
            <p:cNvSpPr/>
            <p:nvPr/>
          </p:nvSpPr>
          <p:spPr>
            <a:xfrm>
              <a:off x="1844209" y="3198135"/>
              <a:ext cx="413198" cy="294223"/>
            </a:xfrm>
            <a:prstGeom prst="irregularSeal1">
              <a:avLst/>
            </a:prstGeom>
            <a:solidFill>
              <a:schemeClr val="accent2"/>
            </a:solidFill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1972" y="3151597"/>
            <a:ext cx="4690341" cy="1752588"/>
            <a:chOff x="321972" y="3151597"/>
            <a:chExt cx="4690341" cy="1752588"/>
          </a:xfrm>
        </p:grpSpPr>
        <p:grpSp>
          <p:nvGrpSpPr>
            <p:cNvPr id="80" name="Group 79"/>
            <p:cNvGrpSpPr/>
            <p:nvPr/>
          </p:nvGrpSpPr>
          <p:grpSpPr>
            <a:xfrm>
              <a:off x="321972" y="3151597"/>
              <a:ext cx="1982794" cy="823917"/>
              <a:chOff x="321972" y="3151597"/>
              <a:chExt cx="1982794" cy="82391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21972" y="3667737"/>
                <a:ext cx="11574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Consolas" charset="0"/>
                    <a:ea typeface="Consolas" charset="0"/>
                    <a:cs typeface="Consolas" charset="0"/>
                  </a:rPr>
                  <a:t>0x4000</a:t>
                </a:r>
                <a:endParaRPr lang="en-US" sz="16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860010" y="3151597"/>
                <a:ext cx="1444756" cy="197844"/>
                <a:chOff x="860010" y="3151597"/>
                <a:chExt cx="1444756" cy="197844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860010" y="3151597"/>
                  <a:ext cx="785314" cy="197844"/>
                </a:xfrm>
                <a:prstGeom prst="line">
                  <a:avLst/>
                </a:prstGeom>
                <a:ln w="19050">
                  <a:prstDash val="dash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1519452" y="3151597"/>
                  <a:ext cx="785314" cy="197844"/>
                </a:xfrm>
                <a:prstGeom prst="line">
                  <a:avLst/>
                </a:prstGeom>
                <a:ln w="19050">
                  <a:prstDash val="dash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ounded Rectangle 34"/>
              <p:cNvSpPr/>
              <p:nvPr/>
            </p:nvSpPr>
            <p:spPr>
              <a:xfrm>
                <a:off x="810257" y="3376633"/>
                <a:ext cx="745856" cy="29444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909199" y="3821625"/>
              <a:ext cx="2103114" cy="1082560"/>
              <a:chOff x="2909199" y="3821625"/>
              <a:chExt cx="2103114" cy="1082560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232327" y="4380965"/>
                <a:ext cx="13787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>
                    <a:latin typeface="Helvetica" charset="0"/>
                    <a:ea typeface="Helvetica" charset="0"/>
                    <a:cs typeface="Helvetica" charset="0"/>
                  </a:rPr>
                  <a:t>region pointer</a:t>
                </a:r>
              </a:p>
              <a:p>
                <a:pPr algn="ctr"/>
                <a:r>
                  <a:rPr lang="en-US" sz="1400" i="1">
                    <a:latin typeface="Helvetica" charset="0"/>
                    <a:ea typeface="Helvetica" charset="0"/>
                    <a:cs typeface="Helvetica" charset="0"/>
                  </a:rPr>
                  <a:t>(relative)</a:t>
                </a:r>
                <a:endParaRPr lang="en-US" sz="1600" i="1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909199" y="3821625"/>
                <a:ext cx="646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>
                    <a:latin typeface="Helvetica" charset="0"/>
                    <a:ea typeface="Helvetica" charset="0"/>
                    <a:cs typeface="Helvetica" charset="0"/>
                  </a:rPr>
                  <a:t>base</a:t>
                </a:r>
                <a:endParaRPr lang="en-US" sz="1600" i="1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655866" y="3821625"/>
                <a:ext cx="6210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>
                    <a:latin typeface="Helvetica" charset="0"/>
                    <a:ea typeface="Helvetica" charset="0"/>
                    <a:cs typeface="Helvetica" charset="0"/>
                  </a:rPr>
                  <a:t>offset</a:t>
                </a:r>
                <a:endParaRPr lang="en-US" sz="1600" i="1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3706980" y="4133807"/>
                <a:ext cx="511576" cy="177304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lvl="0" algn="ctr"/>
                <a:r>
                  <a:rPr lang="en-US" sz="1050">
                    <a:solidFill>
                      <a:schemeClr val="bg1">
                        <a:lumMod val="6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0x0</a:t>
                </a:r>
                <a:r>
                  <a:rPr lang="en-US" sz="1050" b="1">
                    <a:solidFill>
                      <a:prstClr val="black"/>
                    </a:solidFill>
                    <a:latin typeface="Consolas" charset="0"/>
                    <a:ea typeface="Consolas" charset="0"/>
                    <a:cs typeface="Consolas" charset="0"/>
                  </a:rPr>
                  <a:t>D40</a:t>
                </a:r>
                <a:endParaRPr lang="en-US" sz="1100" b="1">
                  <a:solidFill>
                    <a:prstClr val="black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2949685" y="4133807"/>
                <a:ext cx="511576" cy="177304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lvl="0" algn="ctr"/>
                <a:r>
                  <a:rPr lang="en-US" sz="1050">
                    <a:solidFill>
                      <a:schemeClr val="bg1">
                        <a:lumMod val="6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0x</a:t>
                </a:r>
                <a:r>
                  <a:rPr lang="en-US" sz="1050" b="1">
                    <a:solidFill>
                      <a:prstClr val="black"/>
                    </a:solidFill>
                    <a:latin typeface="Consolas" charset="0"/>
                    <a:ea typeface="Consolas" charset="0"/>
                    <a:cs typeface="Consolas" charset="0"/>
                  </a:rPr>
                  <a:t>4</a:t>
                </a:r>
                <a:r>
                  <a:rPr lang="en-US" sz="1050">
                    <a:solidFill>
                      <a:schemeClr val="bg1">
                        <a:lumMod val="6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000</a:t>
                </a:r>
                <a:endParaRPr lang="en-US" sz="1100">
                  <a:solidFill>
                    <a:schemeClr val="bg1">
                      <a:lumMod val="65000"/>
                    </a:schemeClr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439767" y="4068570"/>
                <a:ext cx="2887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Helvetica" charset="0"/>
                    <a:ea typeface="Helvetica" charset="0"/>
                    <a:cs typeface="Helvetica" charset="0"/>
                  </a:rPr>
                  <a:t>+</a:t>
                </a:r>
                <a:endParaRPr lang="en-US" sz="160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4500737" y="4133806"/>
                <a:ext cx="511576" cy="177304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lvl="0" algn="ctr"/>
                <a:r>
                  <a:rPr lang="en-US" sz="1050" b="1">
                    <a:solidFill>
                      <a:schemeClr val="bg1">
                        <a:lumMod val="6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0x</a:t>
                </a:r>
                <a:r>
                  <a:rPr lang="en-US" sz="1050" b="1">
                    <a:solidFill>
                      <a:prstClr val="black"/>
                    </a:solidFill>
                    <a:latin typeface="Consolas" charset="0"/>
                    <a:ea typeface="Consolas" charset="0"/>
                    <a:cs typeface="Consolas" charset="0"/>
                  </a:rPr>
                  <a:t>4D40</a:t>
                </a:r>
                <a:endParaRPr lang="en-US" sz="1100" b="1">
                  <a:solidFill>
                    <a:prstClr val="black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201284" y="4068570"/>
                <a:ext cx="2887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Helvetica" charset="0"/>
                    <a:ea typeface="Helvetica" charset="0"/>
                    <a:cs typeface="Helvetica" charset="0"/>
                  </a:rPr>
                  <a:t>=</a:t>
                </a:r>
                <a:endParaRPr lang="en-US" sz="160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5495794" y="1400687"/>
            <a:ext cx="3508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Helvetica" charset="0"/>
                <a:ea typeface="Helvetica" charset="0"/>
                <a:cs typeface="Helvetica" charset="0"/>
              </a:rPr>
              <a:t>Region-based programming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Fixed base addresses</a:t>
            </a:r>
            <a:br>
              <a:rPr lang="en-US">
                <a:latin typeface="Helvetica" charset="0"/>
                <a:ea typeface="Helvetica" charset="0"/>
                <a:cs typeface="Helvetica" charset="0"/>
              </a:rPr>
            </a:br>
            <a:r>
              <a:rPr lang="en-US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region conflicts!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Special pointers</a:t>
            </a:r>
            <a:br>
              <a:rPr lang="en-US">
                <a:latin typeface="Helvetica" charset="0"/>
                <a:ea typeface="Helvetica" charset="0"/>
                <a:cs typeface="Helvetica" charset="0"/>
              </a:rPr>
            </a:br>
            <a:r>
              <a:rPr lang="en-US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map+swizzling or use offsets!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409173" y="2061740"/>
            <a:ext cx="6099653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No control over the address space!</a:t>
            </a:r>
            <a:endParaRPr lang="en-US" sz="2800" baseline="30000">
              <a:latin typeface="Helvetica" charset="0"/>
              <a:ea typeface="Helvetica" charset="0"/>
              <a:cs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5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97"/>
    </mc:Choice>
    <mc:Fallback xmlns="">
      <p:transition spd="slow" advTm="106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4" grpId="0"/>
      <p:bldP spid="63" grpId="0"/>
      <p:bldP spid="64" grpId="0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About Large Memories?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16801" y="1392703"/>
            <a:ext cx="31671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Helvetica" charset="0"/>
                <a:ea typeface="Helvetica" charset="0"/>
                <a:cs typeface="Helvetica" charset="0"/>
              </a:rPr>
              <a:t>Memory mapped region?</a:t>
            </a:r>
          </a:p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No: not enough VA bits</a:t>
            </a:r>
          </a:p>
          <a:p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What to do?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Remapping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Many processes</a:t>
            </a:r>
          </a:p>
          <a:p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Challenges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Data partitioning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Coordination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8764" y="1139944"/>
            <a:ext cx="4907106" cy="627506"/>
            <a:chOff x="298764" y="1139944"/>
            <a:chExt cx="4907106" cy="627506"/>
          </a:xfrm>
        </p:grpSpPr>
        <p:sp>
          <p:nvSpPr>
            <p:cNvPr id="31" name="Rounded Rectangle 30"/>
            <p:cNvSpPr/>
            <p:nvPr/>
          </p:nvSpPr>
          <p:spPr>
            <a:xfrm>
              <a:off x="298764" y="1457248"/>
              <a:ext cx="4883928" cy="310202"/>
            </a:xfrm>
            <a:prstGeom prst="roundRect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Physical Memory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62671" y="1139944"/>
              <a:ext cx="2743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2</a:t>
              </a:r>
              <a:r>
                <a:rPr lang="en-US" sz="1400" baseline="30000">
                  <a:latin typeface="Helvetica" charset="0"/>
                  <a:ea typeface="Helvetica" charset="0"/>
                  <a:cs typeface="Helvetica" charset="0"/>
                </a:rPr>
                <a:t>56</a:t>
              </a:r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 = 64 PiB (or more)</a:t>
              </a:r>
              <a:endParaRPr lang="en-US" sz="16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55760" y="1875287"/>
            <a:ext cx="1370014" cy="594087"/>
            <a:chOff x="167457" y="1922436"/>
            <a:chExt cx="1370014" cy="594087"/>
          </a:xfrm>
        </p:grpSpPr>
        <p:sp>
          <p:nvSpPr>
            <p:cNvPr id="28" name="Rounded Rectangle 27"/>
            <p:cNvSpPr/>
            <p:nvPr/>
          </p:nvSpPr>
          <p:spPr>
            <a:xfrm>
              <a:off x="394730" y="1922436"/>
              <a:ext cx="915468" cy="29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VAS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7457" y="2208746"/>
              <a:ext cx="13700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2</a:t>
              </a:r>
              <a:r>
                <a:rPr lang="en-US" sz="1400" baseline="30000">
                  <a:latin typeface="Helvetica" charset="0"/>
                  <a:ea typeface="Helvetica" charset="0"/>
                  <a:cs typeface="Helvetica" charset="0"/>
                </a:rPr>
                <a:t>48</a:t>
              </a:r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 = 256 TiB</a:t>
              </a:r>
              <a:r>
                <a:rPr lang="en-US" baseline="30000">
                  <a:latin typeface="Helvetica" charset="0"/>
                  <a:ea typeface="Helvetica" charset="0"/>
                  <a:cs typeface="Helvetica" charset="0"/>
                </a:rPr>
                <a:t>*</a:t>
              </a:r>
              <a:endParaRPr lang="en-US" sz="1600" baseline="300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61818" y="3371986"/>
            <a:ext cx="1137137" cy="503927"/>
            <a:chOff x="4017258" y="3586898"/>
            <a:chExt cx="1137137" cy="503927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4017258" y="4035043"/>
              <a:ext cx="703176" cy="55782"/>
            </a:xfrm>
            <a:prstGeom prst="line">
              <a:avLst/>
            </a:prstGeom>
            <a:ln w="19050">
              <a:prstDash val="dash"/>
              <a:tailEnd type="triangl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4971228" y="3586898"/>
              <a:ext cx="183167" cy="279312"/>
            </a:xfrm>
            <a:prstGeom prst="line">
              <a:avLst/>
            </a:prstGeom>
            <a:ln w="19050">
              <a:prstDash val="dash"/>
              <a:tailEnd type="triangl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4017258" y="3586898"/>
              <a:ext cx="351588" cy="209482"/>
            </a:xfrm>
            <a:prstGeom prst="line">
              <a:avLst/>
            </a:prstGeom>
            <a:ln w="19050">
              <a:prstDash val="dash"/>
              <a:tailEnd type="triangl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604282" y="3644201"/>
              <a:ext cx="235436" cy="299401"/>
            </a:xfrm>
            <a:prstGeom prst="line">
              <a:avLst/>
            </a:prstGeom>
            <a:ln w="19050">
              <a:prstDash val="dash"/>
              <a:tailEnd type="triangl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270202" y="4718843"/>
            <a:ext cx="2059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*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Intel x86-64 Processors.</a:t>
            </a:r>
            <a:endParaRPr lang="en-US" sz="1400">
              <a:solidFill>
                <a:schemeClr val="bg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74567" y="3044925"/>
            <a:ext cx="2725179" cy="1395298"/>
            <a:chOff x="3030007" y="3259837"/>
            <a:chExt cx="2725179" cy="1395298"/>
          </a:xfrm>
        </p:grpSpPr>
        <p:sp>
          <p:nvSpPr>
            <p:cNvPr id="42" name="TextBox 41"/>
            <p:cNvSpPr txBox="1"/>
            <p:nvPr/>
          </p:nvSpPr>
          <p:spPr>
            <a:xfrm>
              <a:off x="3376983" y="4285803"/>
              <a:ext cx="227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Helvetica" charset="0"/>
                  <a:ea typeface="Helvetica" charset="0"/>
                  <a:cs typeface="Helvetica" charset="0"/>
                </a:rPr>
                <a:t>Multiple Processes</a:t>
              </a:r>
              <a:endParaRPr lang="en-US" sz="2000"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30007" y="3259837"/>
              <a:ext cx="2725179" cy="978211"/>
              <a:chOff x="3030007" y="3259837"/>
              <a:chExt cx="2725179" cy="97821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055760" y="3259837"/>
                <a:ext cx="915468" cy="294446"/>
                <a:chOff x="4055760" y="3259837"/>
                <a:chExt cx="915468" cy="294446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4055760" y="3259837"/>
                  <a:ext cx="915468" cy="294446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>
                  <a:off x="4331752" y="3319554"/>
                  <a:ext cx="608677" cy="17844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latin typeface="Helvetica" charset="0"/>
                      <a:ea typeface="Helvetica" charset="0"/>
                      <a:cs typeface="Helvetica" charset="0"/>
                    </a:rPr>
                    <a:t>region 1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3030007" y="3796379"/>
                <a:ext cx="915468" cy="294446"/>
                <a:chOff x="3030007" y="3796379"/>
                <a:chExt cx="915468" cy="294446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3030007" y="3796379"/>
                  <a:ext cx="915468" cy="294446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3300667" y="3855295"/>
                  <a:ext cx="608677" cy="17844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latin typeface="Helvetica" charset="0"/>
                      <a:ea typeface="Helvetica" charset="0"/>
                      <a:cs typeface="Helvetica" charset="0"/>
                    </a:rPr>
                    <a:t>region 2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839718" y="3943602"/>
                <a:ext cx="915468" cy="294446"/>
                <a:chOff x="4839718" y="3943602"/>
                <a:chExt cx="915468" cy="294446"/>
              </a:xfrm>
            </p:grpSpPr>
            <p:sp>
              <p:nvSpPr>
                <p:cNvPr id="41" name="Rounded Rectangle 40"/>
                <p:cNvSpPr/>
                <p:nvPr/>
              </p:nvSpPr>
              <p:spPr>
                <a:xfrm>
                  <a:off x="4839718" y="3943602"/>
                  <a:ext cx="915468" cy="294446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96" name="Rounded Rectangle 95"/>
                <p:cNvSpPr/>
                <p:nvPr/>
              </p:nvSpPr>
              <p:spPr>
                <a:xfrm>
                  <a:off x="5110095" y="3997309"/>
                  <a:ext cx="608677" cy="17844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latin typeface="Helvetica" charset="0"/>
                      <a:ea typeface="Helvetica" charset="0"/>
                      <a:cs typeface="Helvetica" charset="0"/>
                    </a:rPr>
                    <a:t>region 3</a:t>
                  </a:r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578476" y="1916247"/>
            <a:ext cx="3161658" cy="1473820"/>
            <a:chOff x="578476" y="1916247"/>
            <a:chExt cx="3161658" cy="1473820"/>
          </a:xfrm>
        </p:grpSpPr>
        <p:grpSp>
          <p:nvGrpSpPr>
            <p:cNvPr id="6" name="Group 5"/>
            <p:cNvGrpSpPr/>
            <p:nvPr/>
          </p:nvGrpSpPr>
          <p:grpSpPr>
            <a:xfrm>
              <a:off x="578476" y="2050120"/>
              <a:ext cx="1502683" cy="765086"/>
              <a:chOff x="968013" y="2825845"/>
              <a:chExt cx="1502683" cy="765086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968013" y="2991403"/>
                <a:ext cx="1502683" cy="29444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1124305" y="2825845"/>
                <a:ext cx="1190098" cy="245222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>
                    <a:latin typeface="Helvetica" charset="0"/>
                    <a:ea typeface="Helvetica" charset="0"/>
                    <a:cs typeface="Helvetica" charset="0"/>
                  </a:rPr>
                  <a:t>region 1</a:t>
                </a: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1124305" y="3345709"/>
                <a:ext cx="1190098" cy="24522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>
                    <a:latin typeface="Helvetica" charset="0"/>
                    <a:ea typeface="Helvetica" charset="0"/>
                    <a:cs typeface="Helvetica" charset="0"/>
                  </a:rPr>
                  <a:t>region 2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237451" y="1916247"/>
              <a:ext cx="1502683" cy="751981"/>
              <a:chOff x="2237451" y="1916247"/>
              <a:chExt cx="1502683" cy="751981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2237451" y="2213550"/>
                <a:ext cx="1502683" cy="29444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2391406" y="2423006"/>
                <a:ext cx="1190098" cy="245222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>
                    <a:latin typeface="Helvetica" charset="0"/>
                    <a:ea typeface="Helvetica" charset="0"/>
                    <a:cs typeface="Helvetica" charset="0"/>
                  </a:rPr>
                  <a:t>region 2</a:t>
                </a: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2391406" y="1916247"/>
                <a:ext cx="1190098" cy="24522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>
                    <a:latin typeface="Helvetica" charset="0"/>
                    <a:ea typeface="Helvetica" charset="0"/>
                    <a:cs typeface="Helvetica" charset="0"/>
                  </a:rPr>
                  <a:t>region 1</a:t>
                </a: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1986018" y="2705789"/>
              <a:ext cx="687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remap</a:t>
              </a:r>
              <a:endParaRPr lang="en-US" sz="1600" baseline="300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 rot="5400000" flipV="1">
              <a:off x="1976909" y="2175914"/>
              <a:ext cx="465935" cy="704791"/>
            </a:xfrm>
            <a:custGeom>
              <a:avLst/>
              <a:gdLst>
                <a:gd name="connsiteX0" fmla="*/ 17417 w 420195"/>
                <a:gd name="connsiteY0" fmla="*/ 39481 h 553287"/>
                <a:gd name="connsiteX1" fmla="*/ 374469 w 420195"/>
                <a:gd name="connsiteY1" fmla="*/ 48190 h 553287"/>
                <a:gd name="connsiteX2" fmla="*/ 374469 w 420195"/>
                <a:gd name="connsiteY2" fmla="*/ 518453 h 553287"/>
                <a:gd name="connsiteX3" fmla="*/ 0 w 420195"/>
                <a:gd name="connsiteY3" fmla="*/ 518453 h 55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195" h="553287">
                  <a:moveTo>
                    <a:pt x="17417" y="39481"/>
                  </a:moveTo>
                  <a:cubicBezTo>
                    <a:pt x="166188" y="3921"/>
                    <a:pt x="314960" y="-31639"/>
                    <a:pt x="374469" y="48190"/>
                  </a:cubicBezTo>
                  <a:cubicBezTo>
                    <a:pt x="433978" y="128019"/>
                    <a:pt x="436881" y="440076"/>
                    <a:pt x="374469" y="518453"/>
                  </a:cubicBezTo>
                  <a:cubicBezTo>
                    <a:pt x="312057" y="596830"/>
                    <a:pt x="0" y="518453"/>
                    <a:pt x="0" y="518453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prstDash val="dash"/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05227" y="3020735"/>
              <a:ext cx="227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Helvetica" charset="0"/>
                  <a:ea typeface="Helvetica" charset="0"/>
                  <a:cs typeface="Helvetica" charset="0"/>
                </a:rPr>
                <a:t>Single Process</a:t>
              </a:r>
              <a:endParaRPr lang="en-US" sz="20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6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207343" y="2050120"/>
            <a:ext cx="6282998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Awkward and inefficient designs</a:t>
            </a:r>
            <a:endParaRPr lang="en-US" sz="2800" baseline="30000">
              <a:latin typeface="Helvetica" charset="0"/>
              <a:ea typeface="Helvetica" charset="0"/>
              <a:cs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98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95"/>
    </mc:Choice>
    <mc:Fallback xmlns="">
      <p:transition spd="slow" advTm="131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23335" y="1092576"/>
            <a:ext cx="4613362" cy="603405"/>
            <a:chOff x="423335" y="1092576"/>
            <a:chExt cx="4613362" cy="603405"/>
          </a:xfrm>
        </p:grpSpPr>
        <p:sp>
          <p:nvSpPr>
            <p:cNvPr id="28" name="Rounded Rectangle 27"/>
            <p:cNvSpPr/>
            <p:nvPr/>
          </p:nvSpPr>
          <p:spPr>
            <a:xfrm>
              <a:off x="423335" y="1399519"/>
              <a:ext cx="4613362" cy="29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38223" y="1092576"/>
              <a:ext cx="20984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Virtual Address Space</a:t>
              </a:r>
              <a:endParaRPr lang="en-US" sz="16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11675" y="1400527"/>
              <a:ext cx="383279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code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462807" y="1401535"/>
              <a:ext cx="513514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kernel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06281" y="1397503"/>
              <a:ext cx="383279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glob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Legacy Designs are Limiting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628627" y="2263172"/>
            <a:ext cx="952581" cy="236188"/>
          </a:xfrm>
          <a:prstGeom prst="roundRect">
            <a:avLst/>
          </a:prstGeom>
          <a:solidFill>
            <a:srgbClr val="FAADAB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region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28059" y="2606524"/>
            <a:ext cx="402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nsolas" charset="0"/>
                <a:ea typeface="Consolas" charset="0"/>
                <a:cs typeface="Consolas" charset="0"/>
              </a:rPr>
              <a:t>void* mmap(...)   int munmap(...)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28060" y="2945078"/>
            <a:ext cx="406044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Limited control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Randomization due to ASLR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Aliasing not prevented</a:t>
            </a:r>
            <a:r>
              <a:rPr lang="en-US" sz="1600" baseline="3000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sz="160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Limited granularity – files, ACL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Costly construction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28059" y="4564242"/>
            <a:ext cx="291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Linux kernel. FreeBSD has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MAP_EXCL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to detect aliased regions.</a:t>
            </a:r>
            <a:endParaRPr lang="en-US" sz="1400">
              <a:solidFill>
                <a:schemeClr val="bg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82645" y="1719793"/>
            <a:ext cx="1133110" cy="543379"/>
            <a:chOff x="1482645" y="1719793"/>
            <a:chExt cx="1133110" cy="543379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409156" y="1719793"/>
              <a:ext cx="0" cy="543379"/>
            </a:xfrm>
            <a:prstGeom prst="line">
              <a:avLst/>
            </a:prstGeom>
            <a:ln w="19050">
              <a:prstDash val="sysDash"/>
              <a:headEnd type="triangl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Explosion 1 5"/>
            <p:cNvSpPr/>
            <p:nvPr/>
          </p:nvSpPr>
          <p:spPr>
            <a:xfrm>
              <a:off x="2202557" y="1877642"/>
              <a:ext cx="413198" cy="294223"/>
            </a:xfrm>
            <a:prstGeom prst="irregularSeal1">
              <a:avLst/>
            </a:prstGeom>
            <a:solidFill>
              <a:schemeClr val="accent2"/>
            </a:solidFill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689244" y="1719793"/>
              <a:ext cx="0" cy="543379"/>
            </a:xfrm>
            <a:prstGeom prst="line">
              <a:avLst/>
            </a:prstGeom>
            <a:ln w="19050">
              <a:prstDash val="sysDash"/>
              <a:headEnd type="triangl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Explosion 1 90"/>
            <p:cNvSpPr/>
            <p:nvPr/>
          </p:nvSpPr>
          <p:spPr>
            <a:xfrm>
              <a:off x="1482645" y="1877642"/>
              <a:ext cx="413198" cy="294223"/>
            </a:xfrm>
            <a:prstGeom prst="irregularSeal1">
              <a:avLst/>
            </a:prstGeom>
            <a:solidFill>
              <a:schemeClr val="accent2"/>
            </a:solidFill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01364" y="1983009"/>
            <a:ext cx="4742868" cy="2812066"/>
            <a:chOff x="4301364" y="1983009"/>
            <a:chExt cx="4742868" cy="28120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364" y="2128624"/>
              <a:ext cx="4742868" cy="2512591"/>
            </a:xfrm>
            <a:prstGeom prst="rect">
              <a:avLst/>
            </a:prstGeom>
          </p:spPr>
        </p:pic>
        <p:sp>
          <p:nvSpPr>
            <p:cNvPr id="92" name="Rounded Rectangle 91"/>
            <p:cNvSpPr/>
            <p:nvPr/>
          </p:nvSpPr>
          <p:spPr>
            <a:xfrm>
              <a:off x="4344620" y="2104592"/>
              <a:ext cx="620313" cy="2043176"/>
            </a:xfrm>
            <a:prstGeom prst="roundRect">
              <a:avLst/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5334980" y="4143791"/>
              <a:ext cx="3368249" cy="487347"/>
            </a:xfrm>
            <a:prstGeom prst="roundRect">
              <a:avLst/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5091490" y="2332653"/>
              <a:ext cx="1473785" cy="933250"/>
            </a:xfrm>
            <a:prstGeom prst="roundRect">
              <a:avLst/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 rot="20205470">
              <a:off x="5506841" y="2917763"/>
              <a:ext cx="2848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Consolas" charset="0"/>
                  <a:ea typeface="Consolas" charset="0"/>
                  <a:cs typeface="Consolas" charset="0"/>
                </a:rPr>
                <a:t>construct page table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 rot="20133796">
              <a:off x="6698947" y="3061993"/>
              <a:ext cx="22206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Consolas" charset="0"/>
                  <a:ea typeface="Consolas" charset="0"/>
                  <a:cs typeface="Consolas" charset="0"/>
                </a:rPr>
                <a:t>destroy page table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470314" y="2414435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10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470314" y="2613483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470314" y="2812531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100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470314" y="3011579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10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470314" y="3210627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470314" y="3409675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100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70314" y="3608723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10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 rot="16200000">
              <a:off x="4320031" y="2386418"/>
              <a:ext cx="49849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sec.</a:t>
              </a:r>
              <a:endParaRPr lang="en-US" sz="12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 rot="16200000">
              <a:off x="4320031" y="2936282"/>
              <a:ext cx="49849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msec.</a:t>
              </a:r>
              <a:endParaRPr lang="en-US" sz="12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 rot="16200000">
              <a:off x="4312370" y="3594117"/>
              <a:ext cx="49849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µ-sec.</a:t>
              </a:r>
              <a:endParaRPr lang="en-US" sz="12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470314" y="3807769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299340" y="4143339"/>
              <a:ext cx="51254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32 KiB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063041" y="4143339"/>
              <a:ext cx="397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 MiB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711728" y="4143339"/>
              <a:ext cx="50635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32 MiB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469240" y="4143339"/>
              <a:ext cx="397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 GiB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117929" y="4143339"/>
              <a:ext cx="50349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32 GiB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470314" y="2215387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100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313116" y="4610409"/>
              <a:ext cx="128687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(4-KiB page)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887500" y="4406037"/>
              <a:ext cx="21548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Memory Range Size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320715" y="1983009"/>
              <a:ext cx="79769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Latency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225153" y="2390240"/>
              <a:ext cx="180424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2-socket HSW Intel Xeon</a:t>
              </a:r>
            </a:p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512GB DRAM, GNU/Linux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089232" y="1858099"/>
            <a:ext cx="1775558" cy="522798"/>
            <a:chOff x="7089232" y="1858099"/>
            <a:chExt cx="1775558" cy="522798"/>
          </a:xfrm>
        </p:grpSpPr>
        <p:sp>
          <p:nvSpPr>
            <p:cNvPr id="138" name="TextBox 137"/>
            <p:cNvSpPr txBox="1"/>
            <p:nvPr/>
          </p:nvSpPr>
          <p:spPr>
            <a:xfrm>
              <a:off x="7295829" y="2042765"/>
              <a:ext cx="119271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Consolas" charset="0"/>
                  <a:ea typeface="Consolas" charset="0"/>
                  <a:cs typeface="Consolas" charset="0"/>
                </a:rPr>
                <a:t>map   11 sec.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089232" y="2196231"/>
              <a:ext cx="138817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Consolas" charset="0"/>
                  <a:ea typeface="Consolas" charset="0"/>
                  <a:cs typeface="Consolas" charset="0"/>
                </a:rPr>
                <a:t>unmap 2.44 sec.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185209" y="1858099"/>
              <a:ext cx="119271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u="sng">
                  <a:latin typeface="Helvetica" charset="0"/>
                  <a:ea typeface="Helvetica" charset="0"/>
                  <a:cs typeface="Helvetica" charset="0"/>
                </a:rPr>
                <a:t>256 GiB Range</a:t>
              </a: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479631" y="1918206"/>
              <a:ext cx="385159" cy="446375"/>
            </a:xfrm>
            <a:custGeom>
              <a:avLst/>
              <a:gdLst>
                <a:gd name="connsiteX0" fmla="*/ 0 w 385159"/>
                <a:gd name="connsiteY0" fmla="*/ 39182 h 446375"/>
                <a:gd name="connsiteX1" fmla="*/ 364332 w 385159"/>
                <a:gd name="connsiteY1" fmla="*/ 39182 h 446375"/>
                <a:gd name="connsiteX2" fmla="*/ 342900 w 385159"/>
                <a:gd name="connsiteY2" fmla="*/ 446375 h 44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159" h="446375">
                  <a:moveTo>
                    <a:pt x="0" y="39182"/>
                  </a:moveTo>
                  <a:cubicBezTo>
                    <a:pt x="153591" y="5249"/>
                    <a:pt x="307182" y="-28683"/>
                    <a:pt x="364332" y="39182"/>
                  </a:cubicBezTo>
                  <a:cubicBezTo>
                    <a:pt x="421482" y="107047"/>
                    <a:pt x="342900" y="446375"/>
                    <a:pt x="342900" y="4463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78994" y="2664684"/>
            <a:ext cx="3955723" cy="1337867"/>
            <a:chOff x="5078994" y="2664684"/>
            <a:chExt cx="3955723" cy="1337867"/>
          </a:xfrm>
        </p:grpSpPr>
        <p:sp>
          <p:nvSpPr>
            <p:cNvPr id="57" name="Rounded Rectangle 56"/>
            <p:cNvSpPr/>
            <p:nvPr/>
          </p:nvSpPr>
          <p:spPr>
            <a:xfrm rot="20264664">
              <a:off x="6467364" y="2664684"/>
              <a:ext cx="2567353" cy="75784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Helvetica" charset="0"/>
                  <a:ea typeface="Helvetica" charset="0"/>
                  <a:cs typeface="Helvetica" charset="0"/>
                </a:rPr>
                <a:t>region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078994" y="3241776"/>
              <a:ext cx="2163773" cy="76077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Helvetica" charset="0"/>
                  <a:ea typeface="Helvetica" charset="0"/>
                  <a:cs typeface="Helvetica" charset="0"/>
                </a:rPr>
                <a:t>region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20427" y="1399519"/>
            <a:ext cx="2880937" cy="295454"/>
            <a:chOff x="1420427" y="1399519"/>
            <a:chExt cx="2880937" cy="295454"/>
          </a:xfrm>
        </p:grpSpPr>
        <p:sp>
          <p:nvSpPr>
            <p:cNvPr id="33" name="Rounded Rectangle 32"/>
            <p:cNvSpPr/>
            <p:nvPr/>
          </p:nvSpPr>
          <p:spPr>
            <a:xfrm>
              <a:off x="1420427" y="1400527"/>
              <a:ext cx="404954" cy="29444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heap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292496" y="1399519"/>
              <a:ext cx="577425" cy="29444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libraries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916524" y="1399519"/>
              <a:ext cx="136073" cy="29444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106612" y="1399519"/>
              <a:ext cx="136073" cy="29444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758689" y="1400039"/>
              <a:ext cx="542675" cy="29444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stack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13177" y="1145297"/>
            <a:ext cx="2819802" cy="518739"/>
            <a:chOff x="5213177" y="1145297"/>
            <a:chExt cx="2819802" cy="518739"/>
          </a:xfrm>
        </p:grpSpPr>
        <p:grpSp>
          <p:nvGrpSpPr>
            <p:cNvPr id="12" name="Group 11"/>
            <p:cNvGrpSpPr/>
            <p:nvPr/>
          </p:nvGrpSpPr>
          <p:grpSpPr>
            <a:xfrm>
              <a:off x="5823394" y="1441958"/>
              <a:ext cx="2014578" cy="222078"/>
              <a:chOff x="5823394" y="1441958"/>
              <a:chExt cx="2014578" cy="222078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5823394" y="1441958"/>
                <a:ext cx="489722" cy="22207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/>
                    </a:solidFill>
                    <a:latin typeface="Consolas" charset="0"/>
                    <a:ea typeface="Consolas" charset="0"/>
                    <a:cs typeface="Consolas" charset="0"/>
                  </a:rPr>
                  <a:t>VAS*</a:t>
                </a: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6830673" y="1441958"/>
                <a:ext cx="1007299" cy="22207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6398195" y="1441958"/>
                <a:ext cx="347399" cy="22207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/>
                    </a:solidFill>
                    <a:latin typeface="Consolas" charset="0"/>
                    <a:ea typeface="Consolas" charset="0"/>
                    <a:cs typeface="Consolas" charset="0"/>
                  </a:rPr>
                  <a:t>PC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5934505" y="1145297"/>
              <a:ext cx="20984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Process Abstraction</a:t>
              </a:r>
              <a:endParaRPr lang="en-US" sz="1600"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213177" y="1552997"/>
              <a:ext cx="581346" cy="0"/>
            </a:xfrm>
            <a:prstGeom prst="line">
              <a:avLst/>
            </a:prstGeom>
            <a:ln w="19050">
              <a:prstDash val="sysDash"/>
              <a:headEnd type="triangl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2337780" y="2240620"/>
            <a:ext cx="11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Consolas" charset="0"/>
                <a:ea typeface="Consolas" charset="0"/>
                <a:cs typeface="Consolas" charset="0"/>
              </a:rPr>
              <a:t>0x8000</a:t>
            </a:r>
            <a:endParaRPr lang="en-US"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631750" y="3789337"/>
            <a:ext cx="231524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i="1">
                <a:latin typeface="Helvetica" charset="0"/>
                <a:ea typeface="Helvetica" charset="0"/>
                <a:cs typeface="Helvetica" charset="0"/>
              </a:rPr>
              <a:t>(not incl. page zeroing or hard faults)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0044" y="1108459"/>
            <a:ext cx="2098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fragmentation (holes)</a:t>
            </a:r>
            <a:endParaRPr lang="en-US" sz="16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12369" y="3378353"/>
            <a:ext cx="6651109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Why not let applications manage address spaces?</a:t>
            </a:r>
            <a:endParaRPr lang="en-US" sz="2800" baseline="30000">
              <a:latin typeface="Helvetica" charset="0"/>
              <a:ea typeface="Helvetica" charset="0"/>
              <a:cs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39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271"/>
    </mc:Choice>
    <mc:Fallback xmlns="">
      <p:transition spd="slow" advTm="156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79" grpId="0"/>
      <p:bldP spid="89" grpId="0"/>
      <p:bldP spid="77" grpId="0"/>
      <p:bldP spid="81" grpId="0"/>
      <p:bldP spid="70" grpId="0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57200" y="1598377"/>
            <a:ext cx="7155712" cy="1319692"/>
            <a:chOff x="457200" y="945234"/>
            <a:chExt cx="6956597" cy="1319692"/>
          </a:xfrm>
        </p:grpSpPr>
        <p:grpSp>
          <p:nvGrpSpPr>
            <p:cNvPr id="11" name="Group 10"/>
            <p:cNvGrpSpPr/>
            <p:nvPr/>
          </p:nvGrpSpPr>
          <p:grpSpPr>
            <a:xfrm>
              <a:off x="457200" y="945234"/>
              <a:ext cx="6956597" cy="1319692"/>
              <a:chOff x="457200" y="945234"/>
              <a:chExt cx="6956597" cy="1319692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57200" y="945234"/>
                <a:ext cx="6956597" cy="131969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5F5F5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7201" y="1026229"/>
                <a:ext cx="10774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>
                    <a:latin typeface="Helvetica" charset="0"/>
                    <a:ea typeface="Helvetica" charset="0"/>
                    <a:cs typeface="Helvetica" charset="0"/>
                  </a:rPr>
                  <a:t>Process A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12032" y="1318523"/>
              <a:ext cx="1032908" cy="521904"/>
              <a:chOff x="712032" y="1318523"/>
              <a:chExt cx="1032908" cy="52190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712032" y="1608271"/>
                <a:ext cx="806986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12032" y="1318523"/>
                <a:ext cx="434150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PC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193812" y="1318523"/>
                <a:ext cx="551128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VAS*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591824" y="1682968"/>
            <a:ext cx="4675018" cy="551125"/>
            <a:chOff x="2624480" y="1029825"/>
            <a:chExt cx="4675018" cy="551125"/>
          </a:xfrm>
        </p:grpSpPr>
        <p:sp>
          <p:nvSpPr>
            <p:cNvPr id="4" name="Rounded Rectangle 3"/>
            <p:cNvSpPr/>
            <p:nvPr/>
          </p:nvSpPr>
          <p:spPr>
            <a:xfrm>
              <a:off x="2624480" y="1286504"/>
              <a:ext cx="4613362" cy="29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129595" y="1286504"/>
              <a:ext cx="397796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code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593019" y="1286504"/>
              <a:ext cx="713524" cy="29444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heap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43752" y="1288870"/>
              <a:ext cx="230517" cy="28738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lib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91228" y="1286504"/>
              <a:ext cx="449035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stack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724272" y="1286504"/>
              <a:ext cx="351447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glob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63601" y="1029825"/>
              <a:ext cx="3235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[private] Virtual Address Space</a:t>
              </a:r>
              <a:endParaRPr lang="en-US" sz="14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24480" y="3266337"/>
            <a:ext cx="4621430" cy="294446"/>
            <a:chOff x="2624480" y="2615982"/>
            <a:chExt cx="4621430" cy="294446"/>
          </a:xfrm>
        </p:grpSpPr>
        <p:sp>
          <p:nvSpPr>
            <p:cNvPr id="20" name="Rounded Rectangle 19"/>
            <p:cNvSpPr/>
            <p:nvPr/>
          </p:nvSpPr>
          <p:spPr>
            <a:xfrm>
              <a:off x="2624480" y="2615982"/>
              <a:ext cx="4613362" cy="294446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34615" y="2624705"/>
              <a:ext cx="411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Helvetica" charset="0"/>
                  <a:ea typeface="Helvetica" charset="0"/>
                  <a:cs typeface="Helvetica" charset="0"/>
                </a:rPr>
                <a:t>B</a:t>
              </a:r>
              <a:endParaRPr lang="en-US" sz="14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591824" y="2463769"/>
            <a:ext cx="4963236" cy="294446"/>
            <a:chOff x="2624480" y="2615982"/>
            <a:chExt cx="4963236" cy="294446"/>
          </a:xfrm>
        </p:grpSpPr>
        <p:sp>
          <p:nvSpPr>
            <p:cNvPr id="72" name="Rounded Rectangle 71"/>
            <p:cNvSpPr/>
            <p:nvPr/>
          </p:nvSpPr>
          <p:spPr>
            <a:xfrm>
              <a:off x="2624480" y="2615982"/>
              <a:ext cx="4613362" cy="294446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76421" y="2624705"/>
              <a:ext cx="411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Helvetica" charset="0"/>
                  <a:ea typeface="Helvetica" charset="0"/>
                  <a:cs typeface="Helvetica" charset="0"/>
                </a:rPr>
                <a:t>B’</a:t>
              </a:r>
              <a:endParaRPr lang="en-US" sz="14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82085" y="4136312"/>
            <a:ext cx="2123512" cy="236188"/>
            <a:chOff x="1010342" y="2514953"/>
            <a:chExt cx="2123512" cy="236188"/>
          </a:xfrm>
        </p:grpSpPr>
        <p:sp>
          <p:nvSpPr>
            <p:cNvPr id="60" name="Rounded Rectangle 59"/>
            <p:cNvSpPr/>
            <p:nvPr/>
          </p:nvSpPr>
          <p:spPr>
            <a:xfrm>
              <a:off x="1010342" y="2514953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190870" y="2514953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850956" y="2785031"/>
            <a:ext cx="1156435" cy="439863"/>
            <a:chOff x="3850956" y="2016862"/>
            <a:chExt cx="1156435" cy="554888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3850956" y="2016862"/>
              <a:ext cx="0" cy="547506"/>
            </a:xfrm>
            <a:prstGeom prst="line">
              <a:avLst/>
            </a:prstGeom>
            <a:ln w="19050">
              <a:prstDash val="sysDash"/>
              <a:head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007391" y="2024244"/>
              <a:ext cx="0" cy="547506"/>
            </a:xfrm>
            <a:prstGeom prst="line">
              <a:avLst/>
            </a:prstGeom>
            <a:ln w="19050">
              <a:prstDash val="sysDash"/>
              <a:head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t>8</a:t>
            </a:fld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234777" y="2890122"/>
            <a:ext cx="146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>
                <a:latin typeface="Helvetica" charset="0"/>
                <a:ea typeface="Helvetica" charset="0"/>
                <a:cs typeface="Helvetica" charset="0"/>
              </a:rPr>
              <a:t>attach VAS B</a:t>
            </a:r>
            <a:endParaRPr lang="en-US" i="1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702873" y="3298254"/>
            <a:ext cx="2102724" cy="236188"/>
            <a:chOff x="1010342" y="2515634"/>
            <a:chExt cx="2102724" cy="236188"/>
          </a:xfrm>
        </p:grpSpPr>
        <p:sp>
          <p:nvSpPr>
            <p:cNvPr id="68" name="Rounded Rectangle 67"/>
            <p:cNvSpPr/>
            <p:nvPr/>
          </p:nvSpPr>
          <p:spPr>
            <a:xfrm>
              <a:off x="101034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17008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670217" y="2502521"/>
            <a:ext cx="2102724" cy="236188"/>
            <a:chOff x="1010342" y="2515634"/>
            <a:chExt cx="2102724" cy="236188"/>
          </a:xfrm>
        </p:grpSpPr>
        <p:sp>
          <p:nvSpPr>
            <p:cNvPr id="75" name="Rounded Rectangle 74"/>
            <p:cNvSpPr/>
            <p:nvPr/>
          </p:nvSpPr>
          <p:spPr>
            <a:xfrm>
              <a:off x="101034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17008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096939" y="2466838"/>
            <a:ext cx="397796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code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811096" y="2466289"/>
            <a:ext cx="230517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lib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558572" y="2466838"/>
            <a:ext cx="449035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stack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691616" y="2466838"/>
            <a:ext cx="351447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glob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867339" y="2234093"/>
            <a:ext cx="1" cy="301885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295836" y="2218054"/>
            <a:ext cx="1" cy="301885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926353" y="2192474"/>
            <a:ext cx="1" cy="301885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63852" y="2209677"/>
            <a:ext cx="1" cy="301885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165320" y="3804560"/>
            <a:ext cx="2203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>
                <a:latin typeface="Helvetica" charset="0"/>
                <a:ea typeface="Helvetica" charset="0"/>
                <a:cs typeface="Helvetica" charset="0"/>
              </a:rPr>
              <a:t>create VAS </a:t>
            </a:r>
            <a:r>
              <a:rPr lang="en-US" sz="1600" i="1">
                <a:latin typeface="Helvetica" charset="0"/>
                <a:ea typeface="Helvetica" charset="0"/>
                <a:cs typeface="Helvetica" charset="0"/>
                <a:sym typeface="Wingdings"/>
              </a:rPr>
              <a:t>(global)</a:t>
            </a:r>
            <a:endParaRPr lang="en-US" i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494735" y="4412753"/>
            <a:ext cx="2049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>
                <a:latin typeface="Helvetica" charset="0"/>
                <a:ea typeface="Helvetica" charset="0"/>
                <a:cs typeface="Helvetica" charset="0"/>
              </a:rPr>
              <a:t>create segments</a:t>
            </a:r>
            <a:endParaRPr lang="en-US" i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51477" y="3631146"/>
            <a:ext cx="2641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>
                <a:latin typeface="Helvetica" charset="0"/>
                <a:ea typeface="Helvetica" charset="0"/>
                <a:cs typeface="Helvetica" charset="0"/>
              </a:rPr>
              <a:t>add segment to VAS B</a:t>
            </a:r>
            <a:endParaRPr lang="en-US" i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802674" y="2090057"/>
            <a:ext cx="722812" cy="0"/>
          </a:xfrm>
          <a:custGeom>
            <a:avLst/>
            <a:gdLst>
              <a:gd name="connsiteX0" fmla="*/ 0 w 722812"/>
              <a:gd name="connsiteY0" fmla="*/ 0 h 0"/>
              <a:gd name="connsiteX1" fmla="*/ 722812 w 7228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812">
                <a:moveTo>
                  <a:pt x="0" y="0"/>
                </a:moveTo>
                <a:lnTo>
                  <a:pt x="722812" y="0"/>
                </a:ln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802674" y="2124892"/>
            <a:ext cx="748937" cy="513825"/>
          </a:xfrm>
          <a:custGeom>
            <a:avLst/>
            <a:gdLst>
              <a:gd name="connsiteX0" fmla="*/ 0 w 748937"/>
              <a:gd name="connsiteY0" fmla="*/ 0 h 513825"/>
              <a:gd name="connsiteX1" fmla="*/ 296092 w 748937"/>
              <a:gd name="connsiteY1" fmla="*/ 130628 h 513825"/>
              <a:gd name="connsiteX2" fmla="*/ 287383 w 748937"/>
              <a:gd name="connsiteY2" fmla="*/ 452845 h 513825"/>
              <a:gd name="connsiteX3" fmla="*/ 748937 w 748937"/>
              <a:gd name="connsiteY3" fmla="*/ 513805 h 5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937" h="513825">
                <a:moveTo>
                  <a:pt x="0" y="0"/>
                </a:moveTo>
                <a:cubicBezTo>
                  <a:pt x="124097" y="27577"/>
                  <a:pt x="248195" y="55154"/>
                  <a:pt x="296092" y="130628"/>
                </a:cubicBezTo>
                <a:cubicBezTo>
                  <a:pt x="343989" y="206102"/>
                  <a:pt x="211909" y="388982"/>
                  <a:pt x="287383" y="452845"/>
                </a:cubicBezTo>
                <a:cubicBezTo>
                  <a:pt x="362857" y="516708"/>
                  <a:pt x="748937" y="513805"/>
                  <a:pt x="748937" y="513805"/>
                </a:cubicBez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itle 8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SpaceJMP: VAS as First-Class Citizen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032811" y="2630028"/>
            <a:ext cx="1364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latin typeface="Helvetica" charset="0"/>
                <a:ea typeface="Helvetica" charset="0"/>
                <a:cs typeface="Helvetica" charset="0"/>
              </a:rPr>
              <a:t>switch VAS B’</a:t>
            </a:r>
            <a:endParaRPr lang="en-US" sz="1400" b="1" i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36036" y="2630028"/>
            <a:ext cx="1673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latin typeface="Helvetica" charset="0"/>
                <a:ea typeface="Helvetica" charset="0"/>
                <a:cs typeface="Helvetica" charset="0"/>
              </a:rPr>
              <a:t>switch VAS (return)</a:t>
            </a:r>
            <a:endParaRPr lang="en-US" sz="1400" b="1" i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03431" y="3304175"/>
            <a:ext cx="5855027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Explicit, arbitrary page table “jumping” per thread</a:t>
            </a:r>
            <a:endParaRPr lang="en-US" sz="2800" baseline="300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42652" y="3765257"/>
            <a:ext cx="190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>
                <a:latin typeface="Helvetica" charset="0"/>
                <a:ea typeface="Helvetica" charset="0"/>
                <a:cs typeface="Helvetica" charset="0"/>
              </a:rPr>
              <a:t>copy translations</a:t>
            </a:r>
            <a:endParaRPr lang="en-US" i="1">
              <a:latin typeface="Helvetica" charset="0"/>
              <a:ea typeface="Helvetica" charset="0"/>
              <a:cs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8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08"/>
    </mc:Choice>
    <mc:Fallback xmlns="">
      <p:transition spd="slow" advTm="36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4" grpId="2"/>
      <p:bldP spid="64" grpId="3"/>
      <p:bldP spid="28" grpId="0" animBg="1"/>
      <p:bldP spid="29" grpId="0" animBg="1"/>
      <p:bldP spid="30" grpId="0" animBg="1"/>
      <p:bldP spid="31" grpId="0" animBg="1"/>
      <p:bldP spid="80" grpId="0"/>
      <p:bldP spid="80" grpId="1"/>
      <p:bldP spid="81" grpId="0"/>
      <p:bldP spid="81" grpId="1"/>
      <p:bldP spid="82" grpId="0"/>
      <p:bldP spid="82" grpId="1"/>
      <p:bldP spid="86" grpId="0" animBg="1"/>
      <p:bldP spid="86" grpId="1" animBg="1"/>
      <p:bldP spid="87" grpId="0" animBg="1"/>
      <p:bldP spid="87" grpId="1" animBg="1"/>
      <p:bldP spid="90" grpId="0"/>
      <p:bldP spid="90" grpId="1"/>
      <p:bldP spid="91" grpId="0"/>
      <p:bldP spid="57" grpId="0" animBg="1"/>
      <p:bldP spid="58" grpId="0"/>
      <p:bldP spid="5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57200" y="945234"/>
            <a:ext cx="7099742" cy="1319692"/>
            <a:chOff x="457200" y="945234"/>
            <a:chExt cx="6956597" cy="1319692"/>
          </a:xfrm>
        </p:grpSpPr>
        <p:grpSp>
          <p:nvGrpSpPr>
            <p:cNvPr id="11" name="Group 10"/>
            <p:cNvGrpSpPr/>
            <p:nvPr/>
          </p:nvGrpSpPr>
          <p:grpSpPr>
            <a:xfrm>
              <a:off x="457200" y="945234"/>
              <a:ext cx="6956597" cy="1319692"/>
              <a:chOff x="457200" y="945234"/>
              <a:chExt cx="6956597" cy="1319692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57200" y="945234"/>
                <a:ext cx="6956597" cy="131969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5F5F5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7201" y="1026229"/>
                <a:ext cx="10774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>
                    <a:latin typeface="Helvetica" charset="0"/>
                    <a:ea typeface="Helvetica" charset="0"/>
                    <a:cs typeface="Helvetica" charset="0"/>
                  </a:rPr>
                  <a:t>Process A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12032" y="1318523"/>
              <a:ext cx="1032908" cy="521904"/>
              <a:chOff x="712032" y="1318523"/>
              <a:chExt cx="1032908" cy="52190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712032" y="1608271"/>
                <a:ext cx="806986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12032" y="1318523"/>
                <a:ext cx="434150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PC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193812" y="1318523"/>
                <a:ext cx="551128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VAS*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624480" y="1029825"/>
            <a:ext cx="4675018" cy="551125"/>
            <a:chOff x="2624480" y="1029825"/>
            <a:chExt cx="4675018" cy="551125"/>
          </a:xfrm>
        </p:grpSpPr>
        <p:sp>
          <p:nvSpPr>
            <p:cNvPr id="4" name="Rounded Rectangle 3"/>
            <p:cNvSpPr/>
            <p:nvPr/>
          </p:nvSpPr>
          <p:spPr>
            <a:xfrm>
              <a:off x="2624480" y="1286504"/>
              <a:ext cx="4613362" cy="29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129595" y="1286504"/>
              <a:ext cx="397796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code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593019" y="1286504"/>
              <a:ext cx="713524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heap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43752" y="1285955"/>
              <a:ext cx="230517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lib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91228" y="1286504"/>
              <a:ext cx="449035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stack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724272" y="1286504"/>
              <a:ext cx="351447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glob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63601" y="1029825"/>
              <a:ext cx="3235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[private] Virtual Address Space</a:t>
              </a:r>
              <a:endParaRPr lang="en-US" sz="14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24480" y="2613194"/>
            <a:ext cx="4621430" cy="294446"/>
            <a:chOff x="2624480" y="2615982"/>
            <a:chExt cx="4621430" cy="294446"/>
          </a:xfrm>
        </p:grpSpPr>
        <p:sp>
          <p:nvSpPr>
            <p:cNvPr id="20" name="Rounded Rectangle 19"/>
            <p:cNvSpPr/>
            <p:nvPr/>
          </p:nvSpPr>
          <p:spPr>
            <a:xfrm>
              <a:off x="2624480" y="2615982"/>
              <a:ext cx="4613362" cy="294446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34615" y="2624705"/>
              <a:ext cx="411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Helvetica" charset="0"/>
                  <a:ea typeface="Helvetica" charset="0"/>
                  <a:cs typeface="Helvetica" charset="0"/>
                </a:rPr>
                <a:t>B</a:t>
              </a:r>
              <a:endParaRPr lang="en-US" sz="14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" y="3398235"/>
            <a:ext cx="7099742" cy="1319692"/>
            <a:chOff x="457200" y="3398235"/>
            <a:chExt cx="6956597" cy="1319692"/>
          </a:xfrm>
        </p:grpSpPr>
        <p:grpSp>
          <p:nvGrpSpPr>
            <p:cNvPr id="12" name="Group 11"/>
            <p:cNvGrpSpPr/>
            <p:nvPr/>
          </p:nvGrpSpPr>
          <p:grpSpPr>
            <a:xfrm>
              <a:off x="457200" y="3398235"/>
              <a:ext cx="6956597" cy="1319692"/>
              <a:chOff x="457200" y="3398235"/>
              <a:chExt cx="6956597" cy="131969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57200" y="3398235"/>
                <a:ext cx="6956597" cy="131969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5F5F5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57201" y="3466479"/>
                <a:ext cx="10774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>
                    <a:latin typeface="Helvetica" charset="0"/>
                    <a:ea typeface="Helvetica" charset="0"/>
                    <a:cs typeface="Helvetica" charset="0"/>
                  </a:rPr>
                  <a:t>Process B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12032" y="3910739"/>
              <a:ext cx="1033278" cy="501027"/>
              <a:chOff x="712032" y="3910739"/>
              <a:chExt cx="1033278" cy="501027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712032" y="3910739"/>
                <a:ext cx="806986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12402" y="4179610"/>
                <a:ext cx="434150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PC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1194182" y="4179610"/>
                <a:ext cx="551128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VAS*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615188" y="4142895"/>
            <a:ext cx="4678990" cy="545870"/>
            <a:chOff x="2615188" y="4142895"/>
            <a:chExt cx="4678990" cy="545870"/>
          </a:xfrm>
        </p:grpSpPr>
        <p:sp>
          <p:nvSpPr>
            <p:cNvPr id="40" name="Rounded Rectangle 39"/>
            <p:cNvSpPr/>
            <p:nvPr/>
          </p:nvSpPr>
          <p:spPr>
            <a:xfrm>
              <a:off x="2615188" y="4142895"/>
              <a:ext cx="4613362" cy="29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063659" y="4142895"/>
              <a:ext cx="563592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code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824830" y="4142895"/>
              <a:ext cx="713524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heap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249551" y="4142895"/>
              <a:ext cx="230517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lib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581936" y="4142895"/>
              <a:ext cx="449035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stack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658336" y="4142895"/>
              <a:ext cx="351447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glob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58281" y="4411766"/>
              <a:ext cx="3235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[private] Virtual Address Space</a:t>
              </a:r>
              <a:endParaRPr lang="en-US" sz="14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57" name="Title 2"/>
          <p:cNvSpPr>
            <a:spLocks noGrp="1"/>
          </p:cNvSpPr>
          <p:nvPr>
            <p:ph type="title"/>
          </p:nvPr>
        </p:nvSpPr>
        <p:spPr>
          <a:xfrm>
            <a:off x="457200" y="18201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/>
              <a:t>SpaceJMP: Shared Address Spaces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t>9</a:t>
            </a:fld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2625605" y="1813146"/>
            <a:ext cx="4952603" cy="294446"/>
            <a:chOff x="2624480" y="2615982"/>
            <a:chExt cx="4952603" cy="294446"/>
          </a:xfrm>
        </p:grpSpPr>
        <p:sp>
          <p:nvSpPr>
            <p:cNvPr id="79" name="Rounded Rectangle 78"/>
            <p:cNvSpPr/>
            <p:nvPr/>
          </p:nvSpPr>
          <p:spPr>
            <a:xfrm>
              <a:off x="2624480" y="2615982"/>
              <a:ext cx="4613362" cy="294446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65788" y="2624705"/>
              <a:ext cx="411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Helvetica" charset="0"/>
                  <a:ea typeface="Helvetica" charset="0"/>
                  <a:cs typeface="Helvetica" charset="0"/>
                </a:rPr>
                <a:t>B’</a:t>
              </a:r>
              <a:endParaRPr lang="en-US" sz="14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702873" y="2645111"/>
            <a:ext cx="2102724" cy="236188"/>
            <a:chOff x="1010342" y="2515634"/>
            <a:chExt cx="2102724" cy="236188"/>
          </a:xfrm>
        </p:grpSpPr>
        <p:sp>
          <p:nvSpPr>
            <p:cNvPr id="68" name="Rounded Rectangle 67"/>
            <p:cNvSpPr/>
            <p:nvPr/>
          </p:nvSpPr>
          <p:spPr>
            <a:xfrm>
              <a:off x="101034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17008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702873" y="1849378"/>
            <a:ext cx="2102724" cy="236188"/>
            <a:chOff x="1010342" y="2515634"/>
            <a:chExt cx="2102724" cy="236188"/>
          </a:xfrm>
        </p:grpSpPr>
        <p:sp>
          <p:nvSpPr>
            <p:cNvPr id="75" name="Rounded Rectangle 74"/>
            <p:cNvSpPr/>
            <p:nvPr/>
          </p:nvSpPr>
          <p:spPr>
            <a:xfrm>
              <a:off x="101034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17008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129595" y="1813695"/>
            <a:ext cx="397796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code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843752" y="1813146"/>
            <a:ext cx="230517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lib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591228" y="1813695"/>
            <a:ext cx="449035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stack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724272" y="1813695"/>
            <a:ext cx="351447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glob</a:t>
            </a:r>
          </a:p>
        </p:txBody>
      </p:sp>
      <p:sp>
        <p:nvSpPr>
          <p:cNvPr id="86" name="Freeform 85"/>
          <p:cNvSpPr/>
          <p:nvPr/>
        </p:nvSpPr>
        <p:spPr>
          <a:xfrm>
            <a:off x="1802674" y="1436914"/>
            <a:ext cx="722812" cy="0"/>
          </a:xfrm>
          <a:custGeom>
            <a:avLst/>
            <a:gdLst>
              <a:gd name="connsiteX0" fmla="*/ 0 w 722812"/>
              <a:gd name="connsiteY0" fmla="*/ 0 h 0"/>
              <a:gd name="connsiteX1" fmla="*/ 722812 w 7228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812">
                <a:moveTo>
                  <a:pt x="0" y="0"/>
                </a:moveTo>
                <a:lnTo>
                  <a:pt x="722812" y="0"/>
                </a:ln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802674" y="1471749"/>
            <a:ext cx="748937" cy="513825"/>
          </a:xfrm>
          <a:custGeom>
            <a:avLst/>
            <a:gdLst>
              <a:gd name="connsiteX0" fmla="*/ 0 w 748937"/>
              <a:gd name="connsiteY0" fmla="*/ 0 h 513825"/>
              <a:gd name="connsiteX1" fmla="*/ 296092 w 748937"/>
              <a:gd name="connsiteY1" fmla="*/ 130628 h 513825"/>
              <a:gd name="connsiteX2" fmla="*/ 287383 w 748937"/>
              <a:gd name="connsiteY2" fmla="*/ 452845 h 513825"/>
              <a:gd name="connsiteX3" fmla="*/ 748937 w 748937"/>
              <a:gd name="connsiteY3" fmla="*/ 513805 h 5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937" h="513825">
                <a:moveTo>
                  <a:pt x="0" y="0"/>
                </a:moveTo>
                <a:cubicBezTo>
                  <a:pt x="124097" y="27577"/>
                  <a:pt x="248195" y="55154"/>
                  <a:pt x="296092" y="130628"/>
                </a:cubicBezTo>
                <a:cubicBezTo>
                  <a:pt x="343989" y="206102"/>
                  <a:pt x="211909" y="388982"/>
                  <a:pt x="287383" y="452845"/>
                </a:cubicBezTo>
                <a:cubicBezTo>
                  <a:pt x="362857" y="516708"/>
                  <a:pt x="748937" y="513805"/>
                  <a:pt x="748937" y="513805"/>
                </a:cubicBez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2615188" y="3674660"/>
            <a:ext cx="4952603" cy="294446"/>
            <a:chOff x="2624480" y="2615982"/>
            <a:chExt cx="4952603" cy="294446"/>
          </a:xfrm>
        </p:grpSpPr>
        <p:sp>
          <p:nvSpPr>
            <p:cNvPr id="72" name="Rounded Rectangle 71"/>
            <p:cNvSpPr/>
            <p:nvPr/>
          </p:nvSpPr>
          <p:spPr>
            <a:xfrm>
              <a:off x="2624480" y="2615982"/>
              <a:ext cx="4613362" cy="294446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65788" y="2624705"/>
              <a:ext cx="411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>
                  <a:latin typeface="Helvetica" charset="0"/>
                  <a:ea typeface="Helvetica" charset="0"/>
                  <a:cs typeface="Helvetica" charset="0"/>
                </a:rPr>
                <a:t>B’’</a:t>
              </a:r>
              <a:endParaRPr lang="en-US" sz="14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84" name="Freeform 83"/>
          <p:cNvSpPr/>
          <p:nvPr/>
        </p:nvSpPr>
        <p:spPr>
          <a:xfrm>
            <a:off x="1807389" y="4290229"/>
            <a:ext cx="722812" cy="0"/>
          </a:xfrm>
          <a:custGeom>
            <a:avLst/>
            <a:gdLst>
              <a:gd name="connsiteX0" fmla="*/ 0 w 722812"/>
              <a:gd name="connsiteY0" fmla="*/ 0 h 0"/>
              <a:gd name="connsiteX1" fmla="*/ 722812 w 7228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812">
                <a:moveTo>
                  <a:pt x="0" y="0"/>
                </a:moveTo>
                <a:lnTo>
                  <a:pt x="722812" y="0"/>
                </a:ln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 flipV="1">
            <a:off x="1807389" y="3823062"/>
            <a:ext cx="748937" cy="467165"/>
          </a:xfrm>
          <a:custGeom>
            <a:avLst/>
            <a:gdLst>
              <a:gd name="connsiteX0" fmla="*/ 0 w 748937"/>
              <a:gd name="connsiteY0" fmla="*/ 0 h 513825"/>
              <a:gd name="connsiteX1" fmla="*/ 296092 w 748937"/>
              <a:gd name="connsiteY1" fmla="*/ 130628 h 513825"/>
              <a:gd name="connsiteX2" fmla="*/ 287383 w 748937"/>
              <a:gd name="connsiteY2" fmla="*/ 452845 h 513825"/>
              <a:gd name="connsiteX3" fmla="*/ 748937 w 748937"/>
              <a:gd name="connsiteY3" fmla="*/ 513805 h 5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937" h="513825">
                <a:moveTo>
                  <a:pt x="0" y="0"/>
                </a:moveTo>
                <a:cubicBezTo>
                  <a:pt x="124097" y="27577"/>
                  <a:pt x="248195" y="55154"/>
                  <a:pt x="296092" y="130628"/>
                </a:cubicBezTo>
                <a:cubicBezTo>
                  <a:pt x="343989" y="206102"/>
                  <a:pt x="211909" y="388982"/>
                  <a:pt x="287383" y="452845"/>
                </a:cubicBezTo>
                <a:cubicBezTo>
                  <a:pt x="362857" y="516708"/>
                  <a:pt x="748937" y="513805"/>
                  <a:pt x="748937" y="513805"/>
                </a:cubicBez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3063659" y="3675839"/>
            <a:ext cx="563592" cy="294446"/>
          </a:xfrm>
          <a:prstGeom prst="roundRect">
            <a:avLst/>
          </a:prstGeom>
          <a:solidFill>
            <a:srgbClr val="B1B1B1"/>
          </a:solidFill>
          <a:ln w="19050">
            <a:solidFill>
              <a:srgbClr val="5F5F5F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code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249551" y="3675839"/>
            <a:ext cx="230517" cy="294446"/>
          </a:xfrm>
          <a:prstGeom prst="roundRect">
            <a:avLst/>
          </a:prstGeom>
          <a:solidFill>
            <a:srgbClr val="B1B1B1"/>
          </a:solidFill>
          <a:ln w="19050">
            <a:solidFill>
              <a:srgbClr val="5F5F5F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lib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6581936" y="3675839"/>
            <a:ext cx="449035" cy="294446"/>
          </a:xfrm>
          <a:prstGeom prst="roundRect">
            <a:avLst/>
          </a:prstGeom>
          <a:solidFill>
            <a:srgbClr val="B1B1B1"/>
          </a:solidFill>
          <a:ln w="19050">
            <a:solidFill>
              <a:srgbClr val="5F5F5F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stack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2658336" y="3675839"/>
            <a:ext cx="351447" cy="294446"/>
          </a:xfrm>
          <a:prstGeom prst="roundRect">
            <a:avLst/>
          </a:prstGeom>
          <a:solidFill>
            <a:srgbClr val="B1B1B1"/>
          </a:solidFill>
          <a:ln w="19050">
            <a:solidFill>
              <a:srgbClr val="5F5F5F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glob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3709195" y="3701719"/>
            <a:ext cx="2102724" cy="236188"/>
            <a:chOff x="1010342" y="2515634"/>
            <a:chExt cx="2102724" cy="236188"/>
          </a:xfrm>
        </p:grpSpPr>
        <p:sp>
          <p:nvSpPr>
            <p:cNvPr id="109" name="Rounded Rectangle 108"/>
            <p:cNvSpPr/>
            <p:nvPr/>
          </p:nvSpPr>
          <p:spPr>
            <a:xfrm>
              <a:off x="101034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7008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47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4" grpId="0" animBg="1"/>
      <p:bldP spid="85" grpId="0" animBg="1"/>
      <p:bldP spid="103" grpId="0" animBg="1"/>
      <p:bldP spid="105" grpId="0" animBg="1"/>
      <p:bldP spid="106" grpId="0" animBg="1"/>
      <p:bldP spid="10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1.6|13.5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8.7|5.9|7|10.1|12.3|8.5|3.2|1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7.3|11.6|1.9|43.4|22.4|2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6.8|8.6|22.5|7.4|5.4|22.2|9.1|17.8|2.1|1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3.8|1.8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11804</TotalTime>
  <Words>3797</Words>
  <Application>Microsoft Macintosh PowerPoint</Application>
  <PresentationFormat>On-screen Show (16:9)</PresentationFormat>
  <Paragraphs>873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Consolas</vt:lpstr>
      <vt:lpstr>Helvetica</vt:lpstr>
      <vt:lpstr>Wingdings</vt:lpstr>
      <vt:lpstr>Default Theme</vt:lpstr>
      <vt:lpstr>SpaceJMP: Programming with Multiple Virtual Address Spaces</vt:lpstr>
      <vt:lpstr>SpaceJMP: Programming with Multiple Virtual Address Spaces</vt:lpstr>
      <vt:lpstr>Enormous Demand for Data</vt:lpstr>
      <vt:lpstr>Memory-Centric Computing</vt:lpstr>
      <vt:lpstr>Sharing Pointer-Based Data</vt:lpstr>
      <vt:lpstr>What About Large Memories?</vt:lpstr>
      <vt:lpstr>Legacy Designs are Limiting</vt:lpstr>
      <vt:lpstr>SpaceJMP: VAS as First-Class Citizen</vt:lpstr>
      <vt:lpstr>SpaceJMP: Shared Address Spaces</vt:lpstr>
      <vt:lpstr>SpaceJMP: Lockable Segments</vt:lpstr>
      <vt:lpstr>Unobtrusive Implementation </vt:lpstr>
      <vt:lpstr>Unobtrusive Implementation </vt:lpstr>
      <vt:lpstr>Sharing Pointer-Rich Data</vt:lpstr>
      <vt:lpstr>Single-System Client-Server</vt:lpstr>
      <vt:lpstr>Single-System Client-Server</vt:lpstr>
      <vt:lpstr>Single-System Client-Server</vt:lpstr>
      <vt:lpstr>SpaceJMP – Summary</vt:lpstr>
      <vt:lpstr>Backup Slides</vt:lpstr>
      <vt:lpstr>Programs: How to Use SpaceJMP</vt:lpstr>
      <vt:lpstr>Programming Large Memories</vt:lpstr>
      <vt:lpstr>Study: Implications for RPC based communication</vt:lpstr>
      <vt:lpstr>Pointer Safety Issues</vt:lpstr>
      <vt:lpstr>Compiler-Enforced Pointer Safety</vt:lpstr>
      <vt:lpstr>How fast is address space switching?</vt:lpstr>
      <vt:lpstr>Concrete Systems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Merritt</dc:creator>
  <cp:lastModifiedBy>Alexander Merritt</cp:lastModifiedBy>
  <cp:revision>822</cp:revision>
  <dcterms:created xsi:type="dcterms:W3CDTF">2016-03-26T00:15:10Z</dcterms:created>
  <dcterms:modified xsi:type="dcterms:W3CDTF">2016-04-12T19:24:21Z</dcterms:modified>
</cp:coreProperties>
</file>